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1"/>
  </p:notesMasterIdLst>
  <p:sldIdLst>
    <p:sldId id="259" r:id="rId5"/>
    <p:sldId id="261" r:id="rId6"/>
    <p:sldId id="285" r:id="rId7"/>
    <p:sldId id="286" r:id="rId8"/>
    <p:sldId id="277" r:id="rId9"/>
    <p:sldId id="283" r:id="rId10"/>
    <p:sldId id="282" r:id="rId11"/>
    <p:sldId id="270" r:id="rId12"/>
    <p:sldId id="272" r:id="rId13"/>
    <p:sldId id="273" r:id="rId14"/>
    <p:sldId id="284" r:id="rId15"/>
    <p:sldId id="274" r:id="rId16"/>
    <p:sldId id="275" r:id="rId17"/>
    <p:sldId id="276" r:id="rId18"/>
    <p:sldId id="279" r:id="rId19"/>
    <p:sldId id="278" r:id="rId20"/>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C2B"/>
    <a:srgbClr val="04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4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6911070-67D3-4DEF-8000-FB032ACA61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5BE964-6C3A-49E4-9A85-A4E8B4C7FF5F}">
      <dgm:prSet/>
      <dgm:spPr/>
      <dgm:t>
        <a:bodyPr/>
        <a:lstStyle/>
        <a:p>
          <a:r>
            <a:rPr lang="en-US" dirty="0"/>
            <a:t>Authorization requests should be submitted </a:t>
          </a:r>
          <a:r>
            <a:rPr lang="en-US" b="1" dirty="0"/>
            <a:t>prior</a:t>
          </a:r>
          <a:r>
            <a:rPr lang="en-US" dirty="0"/>
            <a:t> to the transfer to inpatient rehabilitation.</a:t>
          </a:r>
        </a:p>
      </dgm:t>
    </dgm:pt>
    <dgm:pt modelId="{4D3D0D01-D4BF-4854-905A-226E13400241}" type="parTrans" cxnId="{A74151AB-4C71-441F-87D3-CA936C031CAC}">
      <dgm:prSet/>
      <dgm:spPr/>
      <dgm:t>
        <a:bodyPr/>
        <a:lstStyle/>
        <a:p>
          <a:endParaRPr lang="en-US"/>
        </a:p>
      </dgm:t>
    </dgm:pt>
    <dgm:pt modelId="{71B25332-A664-4E72-BEB3-7161C7AE0A2E}" type="sibTrans" cxnId="{A74151AB-4C71-441F-87D3-CA936C031CAC}">
      <dgm:prSet/>
      <dgm:spPr/>
      <dgm:t>
        <a:bodyPr/>
        <a:lstStyle/>
        <a:p>
          <a:endParaRPr lang="en-US"/>
        </a:p>
      </dgm:t>
    </dgm:pt>
    <dgm:pt modelId="{E3D42386-AC97-4608-9922-3B20D16E1D0A}">
      <dgm:prSet/>
      <dgm:spPr/>
      <dgm:t>
        <a:bodyPr/>
        <a:lstStyle/>
        <a:p>
          <a:r>
            <a:rPr lang="en-US" dirty="0"/>
            <a:t>Authorization requests may be submitted online at https://portal.kepro.com or by fax using the Inpatient Prior Authorization Request form.</a:t>
          </a:r>
        </a:p>
      </dgm:t>
    </dgm:pt>
    <dgm:pt modelId="{2EF263A9-2FBF-4785-9614-EBD2C0766A34}" type="parTrans" cxnId="{BD424529-85EF-468C-9EB7-20E29421A52E}">
      <dgm:prSet/>
      <dgm:spPr/>
      <dgm:t>
        <a:bodyPr/>
        <a:lstStyle/>
        <a:p>
          <a:endParaRPr lang="en-US"/>
        </a:p>
      </dgm:t>
    </dgm:pt>
    <dgm:pt modelId="{053073B4-F913-40D4-8F46-298599D34333}" type="sibTrans" cxnId="{BD424529-85EF-468C-9EB7-20E29421A52E}">
      <dgm:prSet/>
      <dgm:spPr/>
      <dgm:t>
        <a:bodyPr/>
        <a:lstStyle/>
        <a:p>
          <a:endParaRPr lang="en-US"/>
        </a:p>
      </dgm:t>
    </dgm:pt>
    <dgm:pt modelId="{FD00A29E-D6A9-43DD-9328-4FBB4CA061B6}" type="pres">
      <dgm:prSet presAssocID="{56911070-67D3-4DEF-8000-FB032ACA61F5}" presName="linear" presStyleCnt="0">
        <dgm:presLayoutVars>
          <dgm:animLvl val="lvl"/>
          <dgm:resizeHandles val="exact"/>
        </dgm:presLayoutVars>
      </dgm:prSet>
      <dgm:spPr/>
    </dgm:pt>
    <dgm:pt modelId="{2C2F0B1F-3E03-4F0C-AC1E-A7C9A7ED17BC}" type="pres">
      <dgm:prSet presAssocID="{BB5BE964-6C3A-49E4-9A85-A4E8B4C7FF5F}" presName="parentText" presStyleLbl="node1" presStyleIdx="0" presStyleCnt="2">
        <dgm:presLayoutVars>
          <dgm:chMax val="0"/>
          <dgm:bulletEnabled val="1"/>
        </dgm:presLayoutVars>
      </dgm:prSet>
      <dgm:spPr/>
    </dgm:pt>
    <dgm:pt modelId="{DCD5919E-11D2-4E40-83A1-F5FACD261C53}" type="pres">
      <dgm:prSet presAssocID="{71B25332-A664-4E72-BEB3-7161C7AE0A2E}" presName="spacer" presStyleCnt="0"/>
      <dgm:spPr/>
    </dgm:pt>
    <dgm:pt modelId="{4A973A6E-514A-417D-BDEB-E32DC514A037}" type="pres">
      <dgm:prSet presAssocID="{E3D42386-AC97-4608-9922-3B20D16E1D0A}" presName="parentText" presStyleLbl="node1" presStyleIdx="1" presStyleCnt="2">
        <dgm:presLayoutVars>
          <dgm:chMax val="0"/>
          <dgm:bulletEnabled val="1"/>
        </dgm:presLayoutVars>
      </dgm:prSet>
      <dgm:spPr/>
    </dgm:pt>
  </dgm:ptLst>
  <dgm:cxnLst>
    <dgm:cxn modelId="{C47DB213-BD26-468C-948F-1330AC09D787}" type="presOf" srcId="{BB5BE964-6C3A-49E4-9A85-A4E8B4C7FF5F}" destId="{2C2F0B1F-3E03-4F0C-AC1E-A7C9A7ED17BC}" srcOrd="0" destOrd="0" presId="urn:microsoft.com/office/officeart/2005/8/layout/vList2"/>
    <dgm:cxn modelId="{BD424529-85EF-468C-9EB7-20E29421A52E}" srcId="{56911070-67D3-4DEF-8000-FB032ACA61F5}" destId="{E3D42386-AC97-4608-9922-3B20D16E1D0A}" srcOrd="1" destOrd="0" parTransId="{2EF263A9-2FBF-4785-9614-EBD2C0766A34}" sibTransId="{053073B4-F913-40D4-8F46-298599D34333}"/>
    <dgm:cxn modelId="{8556BA9B-F2B3-4936-BE3B-E9DD94605E5F}" type="presOf" srcId="{E3D42386-AC97-4608-9922-3B20D16E1D0A}" destId="{4A973A6E-514A-417D-BDEB-E32DC514A037}" srcOrd="0" destOrd="0" presId="urn:microsoft.com/office/officeart/2005/8/layout/vList2"/>
    <dgm:cxn modelId="{A74151AB-4C71-441F-87D3-CA936C031CAC}" srcId="{56911070-67D3-4DEF-8000-FB032ACA61F5}" destId="{BB5BE964-6C3A-49E4-9A85-A4E8B4C7FF5F}" srcOrd="0" destOrd="0" parTransId="{4D3D0D01-D4BF-4854-905A-226E13400241}" sibTransId="{71B25332-A664-4E72-BEB3-7161C7AE0A2E}"/>
    <dgm:cxn modelId="{043C70C9-8456-43D5-99FD-707841AF1D95}" type="presOf" srcId="{56911070-67D3-4DEF-8000-FB032ACA61F5}" destId="{FD00A29E-D6A9-43DD-9328-4FBB4CA061B6}" srcOrd="0" destOrd="0" presId="urn:microsoft.com/office/officeart/2005/8/layout/vList2"/>
    <dgm:cxn modelId="{1DCECC42-458D-4527-9D9F-20EC0A679E68}" type="presParOf" srcId="{FD00A29E-D6A9-43DD-9328-4FBB4CA061B6}" destId="{2C2F0B1F-3E03-4F0C-AC1E-A7C9A7ED17BC}" srcOrd="0" destOrd="0" presId="urn:microsoft.com/office/officeart/2005/8/layout/vList2"/>
    <dgm:cxn modelId="{7CEA14CA-D49E-48EB-AA0D-CEFE1BF74069}" type="presParOf" srcId="{FD00A29E-D6A9-43DD-9328-4FBB4CA061B6}" destId="{DCD5919E-11D2-4E40-83A1-F5FACD261C53}" srcOrd="1" destOrd="0" presId="urn:microsoft.com/office/officeart/2005/8/layout/vList2"/>
    <dgm:cxn modelId="{2658F93D-B8FF-403D-A88E-B956FE3E0B9B}" type="presParOf" srcId="{FD00A29E-D6A9-43DD-9328-4FBB4CA061B6}" destId="{4A973A6E-514A-417D-BDEB-E32DC514A03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FF6C30-77F5-4FCB-92F8-4E1EB66CC55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BBFDD38-39DE-4492-B892-9E5D0CCE3E47}">
      <dgm:prSet phldrT="[Text]" custT="1"/>
      <dgm:spPr/>
      <dgm:t>
        <a:bodyPr/>
        <a:lstStyle/>
        <a:p>
          <a:r>
            <a:rPr lang="en-US" sz="2400" dirty="0"/>
            <a:t>Administrative Denial</a:t>
          </a:r>
        </a:p>
      </dgm:t>
    </dgm:pt>
    <dgm:pt modelId="{EB402C13-BA8C-4AD8-AE43-C091CEDA51BD}" type="parTrans" cxnId="{44982314-6D2F-417F-B938-B1D3C3541F08}">
      <dgm:prSet/>
      <dgm:spPr/>
      <dgm:t>
        <a:bodyPr/>
        <a:lstStyle/>
        <a:p>
          <a:endParaRPr lang="en-US"/>
        </a:p>
      </dgm:t>
    </dgm:pt>
    <dgm:pt modelId="{EF1750A3-F2E7-4A1D-A4A4-D2519C0B47D0}" type="sibTrans" cxnId="{44982314-6D2F-417F-B938-B1D3C3541F08}">
      <dgm:prSet/>
      <dgm:spPr/>
      <dgm:t>
        <a:bodyPr/>
        <a:lstStyle/>
        <a:p>
          <a:endParaRPr lang="en-US"/>
        </a:p>
      </dgm:t>
    </dgm:pt>
    <dgm:pt modelId="{C7566DA8-E993-4236-A401-FAD1D07ECE25}">
      <dgm:prSet phldrT="[Text]"/>
      <dgm:spPr/>
      <dgm:t>
        <a:bodyPr/>
        <a:lstStyle/>
        <a:p>
          <a:r>
            <a:rPr lang="en-US" dirty="0"/>
            <a:t>When any portion of the review is denied because it does not comply with Medicaid regulations</a:t>
          </a:r>
        </a:p>
      </dgm:t>
    </dgm:pt>
    <dgm:pt modelId="{E049CFE9-15EF-4EF1-BE08-60FFF44F1DC1}" type="parTrans" cxnId="{C88AD288-BBE6-4C81-8BC2-37CF289EE5A3}">
      <dgm:prSet/>
      <dgm:spPr/>
      <dgm:t>
        <a:bodyPr/>
        <a:lstStyle/>
        <a:p>
          <a:endParaRPr lang="en-US"/>
        </a:p>
      </dgm:t>
    </dgm:pt>
    <dgm:pt modelId="{09A9D7F6-BB1F-446A-8F16-95E93E016160}" type="sibTrans" cxnId="{C88AD288-BBE6-4C81-8BC2-37CF289EE5A3}">
      <dgm:prSet/>
      <dgm:spPr/>
      <dgm:t>
        <a:bodyPr/>
        <a:lstStyle/>
        <a:p>
          <a:endParaRPr lang="en-US"/>
        </a:p>
      </dgm:t>
    </dgm:pt>
    <dgm:pt modelId="{DCA44BE8-F820-4C14-9C9B-69D5D366643C}">
      <dgm:prSet phldrT="[Text]"/>
      <dgm:spPr/>
      <dgm:t>
        <a:bodyPr/>
        <a:lstStyle/>
        <a:p>
          <a:r>
            <a:rPr lang="en-US" dirty="0"/>
            <a:t>Example: untimely, insufficient information</a:t>
          </a:r>
        </a:p>
      </dgm:t>
    </dgm:pt>
    <dgm:pt modelId="{5623BB97-8932-43BA-8A76-E3291C43BAA5}" type="parTrans" cxnId="{864D6B66-272C-477C-B2A5-551E06137954}">
      <dgm:prSet/>
      <dgm:spPr/>
      <dgm:t>
        <a:bodyPr/>
        <a:lstStyle/>
        <a:p>
          <a:endParaRPr lang="en-US"/>
        </a:p>
      </dgm:t>
    </dgm:pt>
    <dgm:pt modelId="{9196666D-752E-4576-9963-C227A6CF23BE}" type="sibTrans" cxnId="{864D6B66-272C-477C-B2A5-551E06137954}">
      <dgm:prSet/>
      <dgm:spPr/>
      <dgm:t>
        <a:bodyPr/>
        <a:lstStyle/>
        <a:p>
          <a:endParaRPr lang="en-US"/>
        </a:p>
      </dgm:t>
    </dgm:pt>
    <dgm:pt modelId="{F04C7A92-4AF9-4BC6-9F98-B117FF355931}">
      <dgm:prSet phldrT="[Text]" custT="1"/>
      <dgm:spPr/>
      <dgm:t>
        <a:bodyPr/>
        <a:lstStyle/>
        <a:p>
          <a:r>
            <a:rPr lang="en-US" sz="2400" dirty="0"/>
            <a:t>Clinical Denial</a:t>
          </a:r>
        </a:p>
      </dgm:t>
    </dgm:pt>
    <dgm:pt modelId="{049D6DBB-D189-4C88-9AA5-4FB4BF5AFF1E}" type="parTrans" cxnId="{F1C0B229-963C-4837-AE20-3075B2B23079}">
      <dgm:prSet/>
      <dgm:spPr/>
      <dgm:t>
        <a:bodyPr/>
        <a:lstStyle/>
        <a:p>
          <a:endParaRPr lang="en-US"/>
        </a:p>
      </dgm:t>
    </dgm:pt>
    <dgm:pt modelId="{4F27F21E-2B5A-4651-8D5C-1265FEFFD802}" type="sibTrans" cxnId="{F1C0B229-963C-4837-AE20-3075B2B23079}">
      <dgm:prSet/>
      <dgm:spPr/>
      <dgm:t>
        <a:bodyPr/>
        <a:lstStyle/>
        <a:p>
          <a:endParaRPr lang="en-US"/>
        </a:p>
      </dgm:t>
    </dgm:pt>
    <dgm:pt modelId="{59201AFB-FFD1-4738-B8F1-87DD2D7EFE8C}">
      <dgm:prSet phldrT="[Text]"/>
      <dgm:spPr/>
      <dgm:t>
        <a:bodyPr/>
        <a:lstStyle/>
        <a:p>
          <a:r>
            <a:rPr lang="en-US" dirty="0"/>
            <a:t>Occurs when any portion of the requested service is denied by a physician reviewer due to medical necessity</a:t>
          </a:r>
        </a:p>
      </dgm:t>
    </dgm:pt>
    <dgm:pt modelId="{976C3292-972C-438D-824A-A9233B7274EF}" type="parTrans" cxnId="{2D3F3D53-9BD4-4ED3-B3F1-6D4EC31E7B85}">
      <dgm:prSet/>
      <dgm:spPr/>
      <dgm:t>
        <a:bodyPr/>
        <a:lstStyle/>
        <a:p>
          <a:endParaRPr lang="en-US"/>
        </a:p>
      </dgm:t>
    </dgm:pt>
    <dgm:pt modelId="{82CDFD15-3F69-492A-BF14-ED774CFED449}" type="sibTrans" cxnId="{2D3F3D53-9BD4-4ED3-B3F1-6D4EC31E7B85}">
      <dgm:prSet/>
      <dgm:spPr/>
      <dgm:t>
        <a:bodyPr/>
        <a:lstStyle/>
        <a:p>
          <a:endParaRPr lang="en-US"/>
        </a:p>
      </dgm:t>
    </dgm:pt>
    <dgm:pt modelId="{81F24230-588E-4EA4-BD00-FCBDF368BACA}">
      <dgm:prSet phldrT="[Text]"/>
      <dgm:spPr/>
      <dgm:t>
        <a:bodyPr/>
        <a:lstStyle/>
        <a:p>
          <a:r>
            <a:rPr lang="en-US" dirty="0"/>
            <a:t>Does not meet state Medicaid criteria with information submitted or does not meet other national evidence-based criteria</a:t>
          </a:r>
        </a:p>
      </dgm:t>
    </dgm:pt>
    <dgm:pt modelId="{F52BEB16-0E6A-4BC3-98D5-EAF5010E565C}" type="parTrans" cxnId="{5EAD7DAD-B6A9-4FE0-9338-5AB669D99A66}">
      <dgm:prSet/>
      <dgm:spPr/>
      <dgm:t>
        <a:bodyPr/>
        <a:lstStyle/>
        <a:p>
          <a:endParaRPr lang="en-US"/>
        </a:p>
      </dgm:t>
    </dgm:pt>
    <dgm:pt modelId="{B0BCECCC-8A49-4513-8AC8-616AB9BC5099}" type="sibTrans" cxnId="{5EAD7DAD-B6A9-4FE0-9338-5AB669D99A66}">
      <dgm:prSet/>
      <dgm:spPr/>
      <dgm:t>
        <a:bodyPr/>
        <a:lstStyle/>
        <a:p>
          <a:endParaRPr lang="en-US"/>
        </a:p>
      </dgm:t>
    </dgm:pt>
    <dgm:pt modelId="{70B878B3-F02B-406D-BACD-8C4906D73DF7}">
      <dgm:prSet phldrT="[Text]" custT="1"/>
      <dgm:spPr/>
      <dgm:t>
        <a:bodyPr/>
        <a:lstStyle/>
        <a:p>
          <a:r>
            <a:rPr lang="en-US" sz="2400" dirty="0"/>
            <a:t>Reconsideration</a:t>
          </a:r>
        </a:p>
      </dgm:t>
    </dgm:pt>
    <dgm:pt modelId="{AA568AED-890B-4E29-A58F-AA3E52973535}" type="parTrans" cxnId="{AE5890B9-F2FF-4409-B55A-FA16E7D554A7}">
      <dgm:prSet/>
      <dgm:spPr/>
      <dgm:t>
        <a:bodyPr/>
        <a:lstStyle/>
        <a:p>
          <a:endParaRPr lang="en-US"/>
        </a:p>
      </dgm:t>
    </dgm:pt>
    <dgm:pt modelId="{9795A4E0-10B0-4D36-A832-C68B7AC78CD4}" type="sibTrans" cxnId="{AE5890B9-F2FF-4409-B55A-FA16E7D554A7}">
      <dgm:prSet/>
      <dgm:spPr/>
      <dgm:t>
        <a:bodyPr/>
        <a:lstStyle/>
        <a:p>
          <a:endParaRPr lang="en-US"/>
        </a:p>
      </dgm:t>
    </dgm:pt>
    <dgm:pt modelId="{F11D1027-A74C-4E62-90E6-2CA0CAAA6264}">
      <dgm:prSet/>
      <dgm:spPr/>
      <dgm:t>
        <a:bodyPr/>
        <a:lstStyle/>
        <a:p>
          <a:r>
            <a:rPr lang="en-US" dirty="0"/>
            <a:t>May only be requested for clinically denied cases</a:t>
          </a:r>
        </a:p>
      </dgm:t>
    </dgm:pt>
    <dgm:pt modelId="{E393C24A-089E-424C-B2EB-93CA6F37EF38}" type="parTrans" cxnId="{F01D4085-7B7D-41A4-8F20-6DBD20BAB3C6}">
      <dgm:prSet/>
      <dgm:spPr/>
      <dgm:t>
        <a:bodyPr/>
        <a:lstStyle/>
        <a:p>
          <a:endParaRPr lang="en-US"/>
        </a:p>
      </dgm:t>
    </dgm:pt>
    <dgm:pt modelId="{26E4758D-9486-4E17-B716-D3B0B5858615}" type="sibTrans" cxnId="{F01D4085-7B7D-41A4-8F20-6DBD20BAB3C6}">
      <dgm:prSet/>
      <dgm:spPr/>
      <dgm:t>
        <a:bodyPr/>
        <a:lstStyle/>
        <a:p>
          <a:endParaRPr lang="en-US"/>
        </a:p>
      </dgm:t>
    </dgm:pt>
    <dgm:pt modelId="{BED89D2E-775B-4059-9343-8EB4D6E86C55}">
      <dgm:prSet/>
      <dgm:spPr/>
      <dgm:t>
        <a:bodyPr/>
        <a:lstStyle/>
        <a:p>
          <a:endParaRPr lang="en-US" dirty="0"/>
        </a:p>
      </dgm:t>
    </dgm:pt>
    <dgm:pt modelId="{CFACB574-CB52-457E-8671-1650AE05A12F}" type="parTrans" cxnId="{AAAC245F-2194-44D3-83FA-DF7607F3D1EB}">
      <dgm:prSet/>
      <dgm:spPr/>
      <dgm:t>
        <a:bodyPr/>
        <a:lstStyle/>
        <a:p>
          <a:endParaRPr lang="en-US"/>
        </a:p>
      </dgm:t>
    </dgm:pt>
    <dgm:pt modelId="{2AB66283-74CC-4E18-9FD6-CF3CD48DA2CC}" type="sibTrans" cxnId="{AAAC245F-2194-44D3-83FA-DF7607F3D1EB}">
      <dgm:prSet/>
      <dgm:spPr/>
      <dgm:t>
        <a:bodyPr/>
        <a:lstStyle/>
        <a:p>
          <a:endParaRPr lang="en-US"/>
        </a:p>
      </dgm:t>
    </dgm:pt>
    <dgm:pt modelId="{8EE74F81-D673-43FA-86B9-72033F04EE6D}">
      <dgm:prSet phldrT="[Text]"/>
      <dgm:spPr/>
      <dgm:t>
        <a:bodyPr/>
        <a:lstStyle/>
        <a:p>
          <a:endParaRPr lang="en-US" dirty="0"/>
        </a:p>
      </dgm:t>
    </dgm:pt>
    <dgm:pt modelId="{B93517D8-3917-474A-A4E4-1EEB08654441}" type="parTrans" cxnId="{25B43171-EFCF-46B5-9107-4CE98731D58B}">
      <dgm:prSet/>
      <dgm:spPr/>
      <dgm:t>
        <a:bodyPr/>
        <a:lstStyle/>
        <a:p>
          <a:endParaRPr lang="en-US"/>
        </a:p>
      </dgm:t>
    </dgm:pt>
    <dgm:pt modelId="{087DA06C-ADE7-42AF-BC09-7A00249DC952}" type="sibTrans" cxnId="{25B43171-EFCF-46B5-9107-4CE98731D58B}">
      <dgm:prSet/>
      <dgm:spPr/>
      <dgm:t>
        <a:bodyPr/>
        <a:lstStyle/>
        <a:p>
          <a:endParaRPr lang="en-US"/>
        </a:p>
      </dgm:t>
    </dgm:pt>
    <dgm:pt modelId="{A2B7BE58-2CCF-4C65-921F-178B69011C02}">
      <dgm:prSet phldrT="[Text]"/>
      <dgm:spPr/>
      <dgm:t>
        <a:bodyPr/>
        <a:lstStyle/>
        <a:p>
          <a:endParaRPr lang="en-US" dirty="0"/>
        </a:p>
      </dgm:t>
    </dgm:pt>
    <dgm:pt modelId="{8F1A85E2-4311-44DD-B33E-F2785C8FC6AB}" type="parTrans" cxnId="{1C91C616-9741-49BC-805C-9ED3F1B3F33D}">
      <dgm:prSet/>
      <dgm:spPr/>
      <dgm:t>
        <a:bodyPr/>
        <a:lstStyle/>
        <a:p>
          <a:endParaRPr lang="en-US"/>
        </a:p>
      </dgm:t>
    </dgm:pt>
    <dgm:pt modelId="{774D3225-904C-4E84-ADAF-0D52504AC9EF}" type="sibTrans" cxnId="{1C91C616-9741-49BC-805C-9ED3F1B3F33D}">
      <dgm:prSet/>
      <dgm:spPr/>
      <dgm:t>
        <a:bodyPr/>
        <a:lstStyle/>
        <a:p>
          <a:endParaRPr lang="en-US"/>
        </a:p>
      </dgm:t>
    </dgm:pt>
    <dgm:pt modelId="{EF650A22-517C-45B5-85FE-7B0663B20402}">
      <dgm:prSet phldrT="[Text]"/>
      <dgm:spPr/>
      <dgm:t>
        <a:bodyPr/>
        <a:lstStyle/>
        <a:p>
          <a:r>
            <a:rPr lang="en-US" dirty="0"/>
            <a:t>Provider may submit a new case for the service if an administrative denial is received. This does not apply to those cases that were denied for untimely submission. </a:t>
          </a:r>
        </a:p>
      </dgm:t>
    </dgm:pt>
    <dgm:pt modelId="{C9507DB8-2DB4-4735-AE21-7F175D6E4C33}" type="parTrans" cxnId="{F76259D2-0FD5-4D77-A603-DC74601D1A1E}">
      <dgm:prSet/>
      <dgm:spPr/>
      <dgm:t>
        <a:bodyPr/>
        <a:lstStyle/>
        <a:p>
          <a:endParaRPr lang="en-US"/>
        </a:p>
      </dgm:t>
    </dgm:pt>
    <dgm:pt modelId="{AC3B5A0C-1A96-44ED-9AE3-3DCD88B7535A}" type="sibTrans" cxnId="{F76259D2-0FD5-4D77-A603-DC74601D1A1E}">
      <dgm:prSet/>
      <dgm:spPr/>
      <dgm:t>
        <a:bodyPr/>
        <a:lstStyle/>
        <a:p>
          <a:endParaRPr lang="en-US"/>
        </a:p>
      </dgm:t>
    </dgm:pt>
    <dgm:pt modelId="{62304EB0-9A08-4877-880A-BE0445B451BA}">
      <dgm:prSet phldrT="[Text]"/>
      <dgm:spPr/>
      <dgm:t>
        <a:bodyPr/>
        <a:lstStyle/>
        <a:p>
          <a:endParaRPr lang="en-US" dirty="0"/>
        </a:p>
      </dgm:t>
    </dgm:pt>
    <dgm:pt modelId="{B061EBA9-07B9-46A7-8030-44ADAEB0E374}" type="parTrans" cxnId="{6D32ADAB-25B1-4B24-ADF5-E369FFF3F6C0}">
      <dgm:prSet/>
      <dgm:spPr/>
      <dgm:t>
        <a:bodyPr/>
        <a:lstStyle/>
        <a:p>
          <a:endParaRPr lang="en-US"/>
        </a:p>
      </dgm:t>
    </dgm:pt>
    <dgm:pt modelId="{C0E43874-879D-4038-89F9-5A66DB07C92A}" type="sibTrans" cxnId="{6D32ADAB-25B1-4B24-ADF5-E369FFF3F6C0}">
      <dgm:prSet/>
      <dgm:spPr/>
      <dgm:t>
        <a:bodyPr/>
        <a:lstStyle/>
        <a:p>
          <a:endParaRPr lang="en-US"/>
        </a:p>
      </dgm:t>
    </dgm:pt>
    <dgm:pt modelId="{B3270EC9-C245-4E06-8997-3F7B80EB308F}">
      <dgm:prSet/>
      <dgm:spPr/>
      <dgm:t>
        <a:bodyPr/>
        <a:lstStyle/>
        <a:p>
          <a:r>
            <a:rPr lang="en-US" dirty="0"/>
            <a:t>Not used for Administrative Denials</a:t>
          </a:r>
        </a:p>
      </dgm:t>
    </dgm:pt>
    <dgm:pt modelId="{B37BF2D1-FF64-4F3F-8A85-47ADB9039E54}" type="parTrans" cxnId="{45095D38-1163-4EC9-8626-7D04F0051360}">
      <dgm:prSet/>
      <dgm:spPr/>
      <dgm:t>
        <a:bodyPr/>
        <a:lstStyle/>
        <a:p>
          <a:endParaRPr lang="en-US"/>
        </a:p>
      </dgm:t>
    </dgm:pt>
    <dgm:pt modelId="{8E2DF6E6-C6DD-497A-A481-A1DBC33BAF2A}" type="sibTrans" cxnId="{45095D38-1163-4EC9-8626-7D04F0051360}">
      <dgm:prSet/>
      <dgm:spPr/>
      <dgm:t>
        <a:bodyPr/>
        <a:lstStyle/>
        <a:p>
          <a:endParaRPr lang="en-US"/>
        </a:p>
      </dgm:t>
    </dgm:pt>
    <dgm:pt modelId="{2F10BF60-9E59-4977-AB33-770776C77687}">
      <dgm:prSet/>
      <dgm:spPr/>
      <dgm:t>
        <a:bodyPr/>
        <a:lstStyle/>
        <a:p>
          <a:endParaRPr lang="en-US" dirty="0"/>
        </a:p>
      </dgm:t>
    </dgm:pt>
    <dgm:pt modelId="{FEF148C7-ED23-4B66-834E-9822F87F52EF}" type="parTrans" cxnId="{9BA73F6D-B379-4D01-8C10-9C51CF4B66E5}">
      <dgm:prSet/>
      <dgm:spPr/>
      <dgm:t>
        <a:bodyPr/>
        <a:lstStyle/>
        <a:p>
          <a:endParaRPr lang="en-US"/>
        </a:p>
      </dgm:t>
    </dgm:pt>
    <dgm:pt modelId="{3196FE1A-25D1-4599-A9B1-EBB0CAF67478}" type="sibTrans" cxnId="{9BA73F6D-B379-4D01-8C10-9C51CF4B66E5}">
      <dgm:prSet/>
      <dgm:spPr/>
      <dgm:t>
        <a:bodyPr/>
        <a:lstStyle/>
        <a:p>
          <a:endParaRPr lang="en-US"/>
        </a:p>
      </dgm:t>
    </dgm:pt>
    <dgm:pt modelId="{84A8A19A-EF1E-4A3F-81C2-FCA5C3351432}">
      <dgm:prSet/>
      <dgm:spPr/>
      <dgm:t>
        <a:bodyPr/>
        <a:lstStyle/>
        <a:p>
          <a:endParaRPr lang="en-US" dirty="0"/>
        </a:p>
      </dgm:t>
    </dgm:pt>
    <dgm:pt modelId="{DF6E40C2-85BF-4E36-8D1A-9877FE7266E2}" type="parTrans" cxnId="{21A2A10F-DEE0-4587-881C-FF8099FE9AFF}">
      <dgm:prSet/>
      <dgm:spPr/>
      <dgm:t>
        <a:bodyPr/>
        <a:lstStyle/>
        <a:p>
          <a:endParaRPr lang="en-US"/>
        </a:p>
      </dgm:t>
    </dgm:pt>
    <dgm:pt modelId="{BC2F8F84-9071-435B-9EA6-933668019820}" type="sibTrans" cxnId="{21A2A10F-DEE0-4587-881C-FF8099FE9AFF}">
      <dgm:prSet/>
      <dgm:spPr/>
      <dgm:t>
        <a:bodyPr/>
        <a:lstStyle/>
        <a:p>
          <a:endParaRPr lang="en-US"/>
        </a:p>
      </dgm:t>
    </dgm:pt>
    <dgm:pt modelId="{D78DDE3A-43CB-44E1-BC84-4E3FFEEC9C15}">
      <dgm:prSet phldrT="[Text]"/>
      <dgm:spPr/>
      <dgm:t>
        <a:bodyPr/>
        <a:lstStyle/>
        <a:p>
          <a:endParaRPr lang="en-US" dirty="0"/>
        </a:p>
      </dgm:t>
    </dgm:pt>
    <dgm:pt modelId="{74516D25-0DB9-49E0-9ECB-9C2AE5ECD5C0}" type="parTrans" cxnId="{8847648C-2E2A-4905-85C3-967041B2E721}">
      <dgm:prSet/>
      <dgm:spPr/>
      <dgm:t>
        <a:bodyPr/>
        <a:lstStyle/>
        <a:p>
          <a:endParaRPr lang="en-US"/>
        </a:p>
      </dgm:t>
    </dgm:pt>
    <dgm:pt modelId="{146DF7C7-5E8A-4C14-BEBA-8F24BBE17E33}" type="sibTrans" cxnId="{8847648C-2E2A-4905-85C3-967041B2E721}">
      <dgm:prSet/>
      <dgm:spPr/>
      <dgm:t>
        <a:bodyPr/>
        <a:lstStyle/>
        <a:p>
          <a:endParaRPr lang="en-US"/>
        </a:p>
      </dgm:t>
    </dgm:pt>
    <dgm:pt modelId="{CF3BFE18-0A0B-4FD0-8EB1-F9866D13E1C9}" type="pres">
      <dgm:prSet presAssocID="{94FF6C30-77F5-4FCB-92F8-4E1EB66CC55A}" presName="Name0" presStyleCnt="0">
        <dgm:presLayoutVars>
          <dgm:dir/>
          <dgm:animLvl val="lvl"/>
          <dgm:resizeHandles/>
        </dgm:presLayoutVars>
      </dgm:prSet>
      <dgm:spPr/>
    </dgm:pt>
    <dgm:pt modelId="{3D28385A-47BF-4B73-8476-57991CC7F74B}" type="pres">
      <dgm:prSet presAssocID="{2BBFDD38-39DE-4492-B892-9E5D0CCE3E47}" presName="linNode" presStyleCnt="0"/>
      <dgm:spPr/>
    </dgm:pt>
    <dgm:pt modelId="{199205E6-7D65-4881-8E75-5D29E323F3FF}" type="pres">
      <dgm:prSet presAssocID="{2BBFDD38-39DE-4492-B892-9E5D0CCE3E47}" presName="parentShp" presStyleLbl="node1" presStyleIdx="0" presStyleCnt="3">
        <dgm:presLayoutVars>
          <dgm:bulletEnabled val="1"/>
        </dgm:presLayoutVars>
      </dgm:prSet>
      <dgm:spPr/>
    </dgm:pt>
    <dgm:pt modelId="{9A60FB0F-93BC-4C3A-A703-CD4713360CB0}" type="pres">
      <dgm:prSet presAssocID="{2BBFDD38-39DE-4492-B892-9E5D0CCE3E47}" presName="childShp" presStyleLbl="bgAccFollowNode1" presStyleIdx="0" presStyleCnt="3">
        <dgm:presLayoutVars>
          <dgm:bulletEnabled val="1"/>
        </dgm:presLayoutVars>
      </dgm:prSet>
      <dgm:spPr/>
    </dgm:pt>
    <dgm:pt modelId="{3C8A9E9E-962E-4933-97FC-45D326AEA4EF}" type="pres">
      <dgm:prSet presAssocID="{EF1750A3-F2E7-4A1D-A4A4-D2519C0B47D0}" presName="spacing" presStyleCnt="0"/>
      <dgm:spPr/>
    </dgm:pt>
    <dgm:pt modelId="{4BAEFC21-47FD-4E89-A007-CFD38B188B50}" type="pres">
      <dgm:prSet presAssocID="{F04C7A92-4AF9-4BC6-9F98-B117FF355931}" presName="linNode" presStyleCnt="0"/>
      <dgm:spPr/>
    </dgm:pt>
    <dgm:pt modelId="{788F056F-8413-4B6A-B0CC-0BFF6F199D21}" type="pres">
      <dgm:prSet presAssocID="{F04C7A92-4AF9-4BC6-9F98-B117FF355931}" presName="parentShp" presStyleLbl="node1" presStyleIdx="1" presStyleCnt="3">
        <dgm:presLayoutVars>
          <dgm:bulletEnabled val="1"/>
        </dgm:presLayoutVars>
      </dgm:prSet>
      <dgm:spPr/>
    </dgm:pt>
    <dgm:pt modelId="{249C5AA3-25CC-4A9A-B75C-53CADC122849}" type="pres">
      <dgm:prSet presAssocID="{F04C7A92-4AF9-4BC6-9F98-B117FF355931}" presName="childShp" presStyleLbl="bgAccFollowNode1" presStyleIdx="1" presStyleCnt="3">
        <dgm:presLayoutVars>
          <dgm:bulletEnabled val="1"/>
        </dgm:presLayoutVars>
      </dgm:prSet>
      <dgm:spPr/>
    </dgm:pt>
    <dgm:pt modelId="{E47B66DB-049E-483A-A318-694210F101E1}" type="pres">
      <dgm:prSet presAssocID="{4F27F21E-2B5A-4651-8D5C-1265FEFFD802}" presName="spacing" presStyleCnt="0"/>
      <dgm:spPr/>
    </dgm:pt>
    <dgm:pt modelId="{0B894807-4F3C-42A9-B32A-9E0566348D58}" type="pres">
      <dgm:prSet presAssocID="{70B878B3-F02B-406D-BACD-8C4906D73DF7}" presName="linNode" presStyleCnt="0"/>
      <dgm:spPr/>
    </dgm:pt>
    <dgm:pt modelId="{BED1CDF5-29D4-447E-9DFD-5E8336D442C4}" type="pres">
      <dgm:prSet presAssocID="{70B878B3-F02B-406D-BACD-8C4906D73DF7}" presName="parentShp" presStyleLbl="node1" presStyleIdx="2" presStyleCnt="3" custLinFactNeighborX="364" custLinFactNeighborY="0">
        <dgm:presLayoutVars>
          <dgm:bulletEnabled val="1"/>
        </dgm:presLayoutVars>
      </dgm:prSet>
      <dgm:spPr/>
    </dgm:pt>
    <dgm:pt modelId="{3B37C668-F6EC-44D2-BC50-C44C8BDBE4F7}" type="pres">
      <dgm:prSet presAssocID="{70B878B3-F02B-406D-BACD-8C4906D73DF7}" presName="childShp" presStyleLbl="bgAccFollowNode1" presStyleIdx="2" presStyleCnt="3">
        <dgm:presLayoutVars>
          <dgm:bulletEnabled val="1"/>
        </dgm:presLayoutVars>
      </dgm:prSet>
      <dgm:spPr/>
    </dgm:pt>
  </dgm:ptLst>
  <dgm:cxnLst>
    <dgm:cxn modelId="{0572BD01-3B0F-4B7D-975F-EE168B0DEF19}" type="presOf" srcId="{EF650A22-517C-45B5-85FE-7B0663B20402}" destId="{9A60FB0F-93BC-4C3A-A703-CD4713360CB0}" srcOrd="0" destOrd="4" presId="urn:microsoft.com/office/officeart/2005/8/layout/vList6"/>
    <dgm:cxn modelId="{18FEFF0C-95C1-4D8B-B87F-0DBB9B0E919B}" type="presOf" srcId="{F11D1027-A74C-4E62-90E6-2CA0CAAA6264}" destId="{3B37C668-F6EC-44D2-BC50-C44C8BDBE4F7}" srcOrd="0" destOrd="1" presId="urn:microsoft.com/office/officeart/2005/8/layout/vList6"/>
    <dgm:cxn modelId="{21A2A10F-DEE0-4587-881C-FF8099FE9AFF}" srcId="{70B878B3-F02B-406D-BACD-8C4906D73DF7}" destId="{84A8A19A-EF1E-4A3F-81C2-FCA5C3351432}" srcOrd="2" destOrd="0" parTransId="{DF6E40C2-85BF-4E36-8D1A-9877FE7266E2}" sibTransId="{BC2F8F84-9071-435B-9EA6-933668019820}"/>
    <dgm:cxn modelId="{44982314-6D2F-417F-B938-B1D3C3541F08}" srcId="{94FF6C30-77F5-4FCB-92F8-4E1EB66CC55A}" destId="{2BBFDD38-39DE-4492-B892-9E5D0CCE3E47}" srcOrd="0" destOrd="0" parTransId="{EB402C13-BA8C-4AD8-AE43-C091CEDA51BD}" sibTransId="{EF1750A3-F2E7-4A1D-A4A4-D2519C0B47D0}"/>
    <dgm:cxn modelId="{1C91C616-9741-49BC-805C-9ED3F1B3F33D}" srcId="{F04C7A92-4AF9-4BC6-9F98-B117FF355931}" destId="{A2B7BE58-2CCF-4C65-921F-178B69011C02}" srcOrd="2" destOrd="0" parTransId="{8F1A85E2-4311-44DD-B33E-F2785C8FC6AB}" sibTransId="{774D3225-904C-4E84-ADAF-0D52504AC9EF}"/>
    <dgm:cxn modelId="{DA4AE11A-1611-40DB-ABE2-EA6254AE8E72}" type="presOf" srcId="{81F24230-588E-4EA4-BD00-FCBDF368BACA}" destId="{249C5AA3-25CC-4A9A-B75C-53CADC122849}" srcOrd="0" destOrd="3" presId="urn:microsoft.com/office/officeart/2005/8/layout/vList6"/>
    <dgm:cxn modelId="{CFD82627-2083-40A3-A8C5-13309E1458D5}" type="presOf" srcId="{D78DDE3A-43CB-44E1-BC84-4E3FFEEC9C15}" destId="{249C5AA3-25CC-4A9A-B75C-53CADC122849}" srcOrd="0" destOrd="0" presId="urn:microsoft.com/office/officeart/2005/8/layout/vList6"/>
    <dgm:cxn modelId="{F1C0B229-963C-4837-AE20-3075B2B23079}" srcId="{94FF6C30-77F5-4FCB-92F8-4E1EB66CC55A}" destId="{F04C7A92-4AF9-4BC6-9F98-B117FF355931}" srcOrd="1" destOrd="0" parTransId="{049D6DBB-D189-4C88-9AA5-4FB4BF5AFF1E}" sibTransId="{4F27F21E-2B5A-4651-8D5C-1265FEFFD802}"/>
    <dgm:cxn modelId="{45095D38-1163-4EC9-8626-7D04F0051360}" srcId="{70B878B3-F02B-406D-BACD-8C4906D73DF7}" destId="{B3270EC9-C245-4E06-8997-3F7B80EB308F}" srcOrd="3" destOrd="0" parTransId="{B37BF2D1-FF64-4F3F-8A85-47ADB9039E54}" sibTransId="{8E2DF6E6-C6DD-497A-A481-A1DBC33BAF2A}"/>
    <dgm:cxn modelId="{AAAC245F-2194-44D3-83FA-DF7607F3D1EB}" srcId="{70B878B3-F02B-406D-BACD-8C4906D73DF7}" destId="{BED89D2E-775B-4059-9343-8EB4D6E86C55}" srcOrd="4" destOrd="0" parTransId="{CFACB574-CB52-457E-8671-1650AE05A12F}" sibTransId="{2AB66283-74CC-4E18-9FD6-CF3CD48DA2CC}"/>
    <dgm:cxn modelId="{85DA7B60-5007-418E-B54F-3A1069EE2A43}" type="presOf" srcId="{70B878B3-F02B-406D-BACD-8C4906D73DF7}" destId="{BED1CDF5-29D4-447E-9DFD-5E8336D442C4}" srcOrd="0" destOrd="0" presId="urn:microsoft.com/office/officeart/2005/8/layout/vList6"/>
    <dgm:cxn modelId="{864D6B66-272C-477C-B2A5-551E06137954}" srcId="{2BBFDD38-39DE-4492-B892-9E5D0CCE3E47}" destId="{DCA44BE8-F820-4C14-9C9B-69D5D366643C}" srcOrd="2" destOrd="0" parTransId="{5623BB97-8932-43BA-8A76-E3291C43BAA5}" sibTransId="{9196666D-752E-4576-9963-C227A6CF23BE}"/>
    <dgm:cxn modelId="{944E194C-A65B-4D81-A184-F972910E3C24}" type="presOf" srcId="{B3270EC9-C245-4E06-8997-3F7B80EB308F}" destId="{3B37C668-F6EC-44D2-BC50-C44C8BDBE4F7}" srcOrd="0" destOrd="3" presId="urn:microsoft.com/office/officeart/2005/8/layout/vList6"/>
    <dgm:cxn modelId="{9BA73F6D-B379-4D01-8C10-9C51CF4B66E5}" srcId="{70B878B3-F02B-406D-BACD-8C4906D73DF7}" destId="{2F10BF60-9E59-4977-AB33-770776C77687}" srcOrd="0" destOrd="0" parTransId="{FEF148C7-ED23-4B66-834E-9822F87F52EF}" sibTransId="{3196FE1A-25D1-4599-A9B1-EBB0CAF67478}"/>
    <dgm:cxn modelId="{DB346B50-D868-4C53-83AE-5FDB6D664DBE}" type="presOf" srcId="{2F10BF60-9E59-4977-AB33-770776C77687}" destId="{3B37C668-F6EC-44D2-BC50-C44C8BDBE4F7}" srcOrd="0" destOrd="0" presId="urn:microsoft.com/office/officeart/2005/8/layout/vList6"/>
    <dgm:cxn modelId="{D7D78F70-95E3-469F-B52E-834E79A2A54F}" type="presOf" srcId="{94FF6C30-77F5-4FCB-92F8-4E1EB66CC55A}" destId="{CF3BFE18-0A0B-4FD0-8EB1-F9866D13E1C9}" srcOrd="0" destOrd="0" presId="urn:microsoft.com/office/officeart/2005/8/layout/vList6"/>
    <dgm:cxn modelId="{25B43171-EFCF-46B5-9107-4CE98731D58B}" srcId="{2BBFDD38-39DE-4492-B892-9E5D0CCE3E47}" destId="{8EE74F81-D673-43FA-86B9-72033F04EE6D}" srcOrd="1" destOrd="0" parTransId="{B93517D8-3917-474A-A4E4-1EEB08654441}" sibTransId="{087DA06C-ADE7-42AF-BC09-7A00249DC952}"/>
    <dgm:cxn modelId="{00891A53-CABF-48B0-B51A-BE1306D803FE}" type="presOf" srcId="{A2B7BE58-2CCF-4C65-921F-178B69011C02}" destId="{249C5AA3-25CC-4A9A-B75C-53CADC122849}" srcOrd="0" destOrd="2" presId="urn:microsoft.com/office/officeart/2005/8/layout/vList6"/>
    <dgm:cxn modelId="{2D3F3D53-9BD4-4ED3-B3F1-6D4EC31E7B85}" srcId="{F04C7A92-4AF9-4BC6-9F98-B117FF355931}" destId="{59201AFB-FFD1-4738-B8F1-87DD2D7EFE8C}" srcOrd="1" destOrd="0" parTransId="{976C3292-972C-438D-824A-A9233B7274EF}" sibTransId="{82CDFD15-3F69-492A-BF14-ED774CFED449}"/>
    <dgm:cxn modelId="{82F20774-448C-4C8F-8994-B397B648D219}" type="presOf" srcId="{2BBFDD38-39DE-4492-B892-9E5D0CCE3E47}" destId="{199205E6-7D65-4881-8E75-5D29E323F3FF}" srcOrd="0" destOrd="0" presId="urn:microsoft.com/office/officeart/2005/8/layout/vList6"/>
    <dgm:cxn modelId="{BB316757-E89A-4986-B602-B0F137B65C01}" type="presOf" srcId="{59201AFB-FFD1-4738-B8F1-87DD2D7EFE8C}" destId="{249C5AA3-25CC-4A9A-B75C-53CADC122849}" srcOrd="0" destOrd="1" presId="urn:microsoft.com/office/officeart/2005/8/layout/vList6"/>
    <dgm:cxn modelId="{F04B6783-8BD1-469B-AFA0-329CFFF515EF}" type="presOf" srcId="{F04C7A92-4AF9-4BC6-9F98-B117FF355931}" destId="{788F056F-8413-4B6A-B0CC-0BFF6F199D21}" srcOrd="0" destOrd="0" presId="urn:microsoft.com/office/officeart/2005/8/layout/vList6"/>
    <dgm:cxn modelId="{F01D4085-7B7D-41A4-8F20-6DBD20BAB3C6}" srcId="{70B878B3-F02B-406D-BACD-8C4906D73DF7}" destId="{F11D1027-A74C-4E62-90E6-2CA0CAAA6264}" srcOrd="1" destOrd="0" parTransId="{E393C24A-089E-424C-B2EB-93CA6F37EF38}" sibTransId="{26E4758D-9486-4E17-B716-D3B0B5858615}"/>
    <dgm:cxn modelId="{C88AD288-BBE6-4C81-8BC2-37CF289EE5A3}" srcId="{2BBFDD38-39DE-4492-B892-9E5D0CCE3E47}" destId="{C7566DA8-E993-4236-A401-FAD1D07ECE25}" srcOrd="0" destOrd="0" parTransId="{E049CFE9-15EF-4EF1-BE08-60FFF44F1DC1}" sibTransId="{09A9D7F6-BB1F-446A-8F16-95E93E016160}"/>
    <dgm:cxn modelId="{8847648C-2E2A-4905-85C3-967041B2E721}" srcId="{F04C7A92-4AF9-4BC6-9F98-B117FF355931}" destId="{D78DDE3A-43CB-44E1-BC84-4E3FFEEC9C15}" srcOrd="0" destOrd="0" parTransId="{74516D25-0DB9-49E0-9ECB-9C2AE5ECD5C0}" sibTransId="{146DF7C7-5E8A-4C14-BEBA-8F24BBE17E33}"/>
    <dgm:cxn modelId="{6616DCA8-83A9-4D3D-8331-180E46A0810B}" type="presOf" srcId="{C7566DA8-E993-4236-A401-FAD1D07ECE25}" destId="{9A60FB0F-93BC-4C3A-A703-CD4713360CB0}" srcOrd="0" destOrd="0" presId="urn:microsoft.com/office/officeart/2005/8/layout/vList6"/>
    <dgm:cxn modelId="{6D32ADAB-25B1-4B24-ADF5-E369FFF3F6C0}" srcId="{2BBFDD38-39DE-4492-B892-9E5D0CCE3E47}" destId="{62304EB0-9A08-4877-880A-BE0445B451BA}" srcOrd="3" destOrd="0" parTransId="{B061EBA9-07B9-46A7-8030-44ADAEB0E374}" sibTransId="{C0E43874-879D-4038-89F9-5A66DB07C92A}"/>
    <dgm:cxn modelId="{5EAD7DAD-B6A9-4FE0-9338-5AB669D99A66}" srcId="{F04C7A92-4AF9-4BC6-9F98-B117FF355931}" destId="{81F24230-588E-4EA4-BD00-FCBDF368BACA}" srcOrd="3" destOrd="0" parTransId="{F52BEB16-0E6A-4BC3-98D5-EAF5010E565C}" sibTransId="{B0BCECCC-8A49-4513-8AC8-616AB9BC5099}"/>
    <dgm:cxn modelId="{4A9CA3B6-50B6-42D2-A446-DE70F355E392}" type="presOf" srcId="{DCA44BE8-F820-4C14-9C9B-69D5D366643C}" destId="{9A60FB0F-93BC-4C3A-A703-CD4713360CB0}" srcOrd="0" destOrd="2" presId="urn:microsoft.com/office/officeart/2005/8/layout/vList6"/>
    <dgm:cxn modelId="{AE5890B9-F2FF-4409-B55A-FA16E7D554A7}" srcId="{94FF6C30-77F5-4FCB-92F8-4E1EB66CC55A}" destId="{70B878B3-F02B-406D-BACD-8C4906D73DF7}" srcOrd="2" destOrd="0" parTransId="{AA568AED-890B-4E29-A58F-AA3E52973535}" sibTransId="{9795A4E0-10B0-4D36-A832-C68B7AC78CD4}"/>
    <dgm:cxn modelId="{4B360ACC-296A-44B4-AB38-E21FD23285FE}" type="presOf" srcId="{BED89D2E-775B-4059-9343-8EB4D6E86C55}" destId="{3B37C668-F6EC-44D2-BC50-C44C8BDBE4F7}" srcOrd="0" destOrd="4" presId="urn:microsoft.com/office/officeart/2005/8/layout/vList6"/>
    <dgm:cxn modelId="{F76259D2-0FD5-4D77-A603-DC74601D1A1E}" srcId="{2BBFDD38-39DE-4492-B892-9E5D0CCE3E47}" destId="{EF650A22-517C-45B5-85FE-7B0663B20402}" srcOrd="4" destOrd="0" parTransId="{C9507DB8-2DB4-4735-AE21-7F175D6E4C33}" sibTransId="{AC3B5A0C-1A96-44ED-9AE3-3DCD88B7535A}"/>
    <dgm:cxn modelId="{30E99FE7-A5E1-42A1-8B87-455D870F5D24}" type="presOf" srcId="{84A8A19A-EF1E-4A3F-81C2-FCA5C3351432}" destId="{3B37C668-F6EC-44D2-BC50-C44C8BDBE4F7}" srcOrd="0" destOrd="2" presId="urn:microsoft.com/office/officeart/2005/8/layout/vList6"/>
    <dgm:cxn modelId="{BBF60EF4-DD0A-4971-B1D0-CC44B3888C25}" type="presOf" srcId="{62304EB0-9A08-4877-880A-BE0445B451BA}" destId="{9A60FB0F-93BC-4C3A-A703-CD4713360CB0}" srcOrd="0" destOrd="3" presId="urn:microsoft.com/office/officeart/2005/8/layout/vList6"/>
    <dgm:cxn modelId="{AACDE8F6-4E37-499D-91C8-88030D4DAF5A}" type="presOf" srcId="{8EE74F81-D673-43FA-86B9-72033F04EE6D}" destId="{9A60FB0F-93BC-4C3A-A703-CD4713360CB0}" srcOrd="0" destOrd="1" presId="urn:microsoft.com/office/officeart/2005/8/layout/vList6"/>
    <dgm:cxn modelId="{C967B565-8973-44F6-8FEF-30CE8641645C}" type="presParOf" srcId="{CF3BFE18-0A0B-4FD0-8EB1-F9866D13E1C9}" destId="{3D28385A-47BF-4B73-8476-57991CC7F74B}" srcOrd="0" destOrd="0" presId="urn:microsoft.com/office/officeart/2005/8/layout/vList6"/>
    <dgm:cxn modelId="{2C182B92-3802-44F1-A7BE-2C6E245169EC}" type="presParOf" srcId="{3D28385A-47BF-4B73-8476-57991CC7F74B}" destId="{199205E6-7D65-4881-8E75-5D29E323F3FF}" srcOrd="0" destOrd="0" presId="urn:microsoft.com/office/officeart/2005/8/layout/vList6"/>
    <dgm:cxn modelId="{42113468-A8A1-4CDE-89DF-ACB22ACED0EF}" type="presParOf" srcId="{3D28385A-47BF-4B73-8476-57991CC7F74B}" destId="{9A60FB0F-93BC-4C3A-A703-CD4713360CB0}" srcOrd="1" destOrd="0" presId="urn:microsoft.com/office/officeart/2005/8/layout/vList6"/>
    <dgm:cxn modelId="{B0E433DF-B7CB-449F-A259-F9B563FEE2ED}" type="presParOf" srcId="{CF3BFE18-0A0B-4FD0-8EB1-F9866D13E1C9}" destId="{3C8A9E9E-962E-4933-97FC-45D326AEA4EF}" srcOrd="1" destOrd="0" presId="urn:microsoft.com/office/officeart/2005/8/layout/vList6"/>
    <dgm:cxn modelId="{3B83F632-4823-4CB1-B86D-943F1A366886}" type="presParOf" srcId="{CF3BFE18-0A0B-4FD0-8EB1-F9866D13E1C9}" destId="{4BAEFC21-47FD-4E89-A007-CFD38B188B50}" srcOrd="2" destOrd="0" presId="urn:microsoft.com/office/officeart/2005/8/layout/vList6"/>
    <dgm:cxn modelId="{1D1622F9-C692-47C4-B18A-2A993A865313}" type="presParOf" srcId="{4BAEFC21-47FD-4E89-A007-CFD38B188B50}" destId="{788F056F-8413-4B6A-B0CC-0BFF6F199D21}" srcOrd="0" destOrd="0" presId="urn:microsoft.com/office/officeart/2005/8/layout/vList6"/>
    <dgm:cxn modelId="{5EA87C0E-ED26-4C3F-B112-A1B635E6A06C}" type="presParOf" srcId="{4BAEFC21-47FD-4E89-A007-CFD38B188B50}" destId="{249C5AA3-25CC-4A9A-B75C-53CADC122849}" srcOrd="1" destOrd="0" presId="urn:microsoft.com/office/officeart/2005/8/layout/vList6"/>
    <dgm:cxn modelId="{A314C6E0-CFD7-4CFD-846F-9365242A867A}" type="presParOf" srcId="{CF3BFE18-0A0B-4FD0-8EB1-F9866D13E1C9}" destId="{E47B66DB-049E-483A-A318-694210F101E1}" srcOrd="3" destOrd="0" presId="urn:microsoft.com/office/officeart/2005/8/layout/vList6"/>
    <dgm:cxn modelId="{E298B11D-112F-411D-94D4-010F35BA7597}" type="presParOf" srcId="{CF3BFE18-0A0B-4FD0-8EB1-F9866D13E1C9}" destId="{0B894807-4F3C-42A9-B32A-9E0566348D58}" srcOrd="4" destOrd="0" presId="urn:microsoft.com/office/officeart/2005/8/layout/vList6"/>
    <dgm:cxn modelId="{6EE2263E-E13A-4D28-AB39-0F876051F31E}" type="presParOf" srcId="{0B894807-4F3C-42A9-B32A-9E0566348D58}" destId="{BED1CDF5-29D4-447E-9DFD-5E8336D442C4}" srcOrd="0" destOrd="0" presId="urn:microsoft.com/office/officeart/2005/8/layout/vList6"/>
    <dgm:cxn modelId="{6DDC1A7B-F64F-43E3-93DB-8326EFD50305}" type="presParOf" srcId="{0B894807-4F3C-42A9-B32A-9E0566348D58}" destId="{3B37C668-F6EC-44D2-BC50-C44C8BDBE4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0B1F-3E03-4F0C-AC1E-A7C9A7ED17BC}">
      <dsp:nvSpPr>
        <dsp:cNvPr id="0" name=""/>
        <dsp:cNvSpPr/>
      </dsp:nvSpPr>
      <dsp:spPr>
        <a:xfrm>
          <a:off x="0" y="8124"/>
          <a:ext cx="5954713" cy="2303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Authorization requests should be submitted </a:t>
          </a:r>
          <a:r>
            <a:rPr lang="en-US" sz="2800" b="1" kern="1200" dirty="0"/>
            <a:t>prior</a:t>
          </a:r>
          <a:r>
            <a:rPr lang="en-US" sz="2800" kern="1200" dirty="0"/>
            <a:t> to the transfer to inpatient rehabilitation.</a:t>
          </a:r>
        </a:p>
      </dsp:txBody>
      <dsp:txXfrm>
        <a:off x="112445" y="120569"/>
        <a:ext cx="5729823" cy="2078547"/>
      </dsp:txXfrm>
    </dsp:sp>
    <dsp:sp modelId="{4A973A6E-514A-417D-BDEB-E32DC514A037}">
      <dsp:nvSpPr>
        <dsp:cNvPr id="0" name=""/>
        <dsp:cNvSpPr/>
      </dsp:nvSpPr>
      <dsp:spPr>
        <a:xfrm>
          <a:off x="0" y="2392201"/>
          <a:ext cx="5954713" cy="2303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Authorization requests may be submitted online at https://portal.kepro.com or by fax using the Inpatient Prior Authorization Request form.</a:t>
          </a:r>
        </a:p>
      </dsp:txBody>
      <dsp:txXfrm>
        <a:off x="112445" y="2504646"/>
        <a:ext cx="5729823" cy="20785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0FB0F-93BC-4C3A-A703-CD4713360CB0}">
      <dsp:nvSpPr>
        <dsp:cNvPr id="0" name=""/>
        <dsp:cNvSpPr/>
      </dsp:nvSpPr>
      <dsp:spPr>
        <a:xfrm>
          <a:off x="3251199" y="0"/>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When any portion of the review is denied because it does not comply with Medicaid regulations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Example: untimely, insufficient information</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Provider may submit a new case for the service if an administrative denial is received. This does not apply to those cases that were denied for untimely submission. </a:t>
          </a:r>
        </a:p>
      </dsp:txBody>
      <dsp:txXfrm>
        <a:off x="3251199" y="211667"/>
        <a:ext cx="4241800" cy="1269999"/>
      </dsp:txXfrm>
    </dsp:sp>
    <dsp:sp modelId="{199205E6-7D65-4881-8E75-5D29E323F3FF}">
      <dsp:nvSpPr>
        <dsp:cNvPr id="0" name=""/>
        <dsp:cNvSpPr/>
      </dsp:nvSpPr>
      <dsp:spPr>
        <a:xfrm>
          <a:off x="0" y="0"/>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Administrative Denial</a:t>
          </a:r>
        </a:p>
      </dsp:txBody>
      <dsp:txXfrm>
        <a:off x="82662" y="82662"/>
        <a:ext cx="3085876" cy="1528009"/>
      </dsp:txXfrm>
    </dsp:sp>
    <dsp:sp modelId="{249C5AA3-25CC-4A9A-B75C-53CADC122849}">
      <dsp:nvSpPr>
        <dsp:cNvPr id="0" name=""/>
        <dsp:cNvSpPr/>
      </dsp:nvSpPr>
      <dsp:spPr>
        <a:xfrm>
          <a:off x="3251199" y="1862666"/>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Occurs when any portion of the requested service is denied by a physician reviewer due to medical necessity</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Does not meet state Medicaid criteria with information submitted or does not meet other national evidence-based criteria</a:t>
          </a:r>
        </a:p>
      </dsp:txBody>
      <dsp:txXfrm>
        <a:off x="3251199" y="2074333"/>
        <a:ext cx="4241800" cy="1269999"/>
      </dsp:txXfrm>
    </dsp:sp>
    <dsp:sp modelId="{788F056F-8413-4B6A-B0CC-0BFF6F199D21}">
      <dsp:nvSpPr>
        <dsp:cNvPr id="0" name=""/>
        <dsp:cNvSpPr/>
      </dsp:nvSpPr>
      <dsp:spPr>
        <a:xfrm>
          <a:off x="0" y="1862666"/>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Clinical Denial</a:t>
          </a:r>
        </a:p>
      </dsp:txBody>
      <dsp:txXfrm>
        <a:off x="82662" y="1945328"/>
        <a:ext cx="3085876" cy="1528009"/>
      </dsp:txXfrm>
    </dsp:sp>
    <dsp:sp modelId="{3B37C668-F6EC-44D2-BC50-C44C8BDBE4F7}">
      <dsp:nvSpPr>
        <dsp:cNvPr id="0" name=""/>
        <dsp:cNvSpPr/>
      </dsp:nvSpPr>
      <dsp:spPr>
        <a:xfrm>
          <a:off x="3251199" y="3725333"/>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May only be requested for clinically denied cases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Not used for Administrative Denials</a:t>
          </a:r>
        </a:p>
        <a:p>
          <a:pPr marL="57150" lvl="1" indent="-57150" algn="l" defTabSz="488950">
            <a:lnSpc>
              <a:spcPct val="90000"/>
            </a:lnSpc>
            <a:spcBef>
              <a:spcPct val="0"/>
            </a:spcBef>
            <a:spcAft>
              <a:spcPct val="15000"/>
            </a:spcAft>
            <a:buChar char="•"/>
          </a:pPr>
          <a:endParaRPr lang="en-US" sz="1100" kern="1200" dirty="0"/>
        </a:p>
      </dsp:txBody>
      <dsp:txXfrm>
        <a:off x="3251199" y="3937000"/>
        <a:ext cx="4241800" cy="1269999"/>
      </dsp:txXfrm>
    </dsp:sp>
    <dsp:sp modelId="{BED1CDF5-29D4-447E-9DFD-5E8336D442C4}">
      <dsp:nvSpPr>
        <dsp:cNvPr id="0" name=""/>
        <dsp:cNvSpPr/>
      </dsp:nvSpPr>
      <dsp:spPr>
        <a:xfrm>
          <a:off x="17751" y="3725333"/>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Reconsideration</a:t>
          </a:r>
        </a:p>
      </dsp:txBody>
      <dsp:txXfrm>
        <a:off x="100413" y="3807995"/>
        <a:ext cx="3085876" cy="152800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12/26/2023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clarify how many days they have to submit a reconsideration…</a:t>
            </a:r>
          </a:p>
        </p:txBody>
      </p:sp>
      <p:sp>
        <p:nvSpPr>
          <p:cNvPr id="4" name="Slide Number Placeholder 3"/>
          <p:cNvSpPr>
            <a:spLocks noGrp="1"/>
          </p:cNvSpPr>
          <p:nvPr>
            <p:ph type="sldNum" sz="quarter" idx="5"/>
          </p:nvPr>
        </p:nvSpPr>
        <p:spPr/>
        <p:txBody>
          <a:bodyPr/>
          <a:lstStyle/>
          <a:p>
            <a:fld id="{5B2A197F-0E91-47CA-9969-6199DB502C2B}" type="slidenum">
              <a:rPr lang="en-US" smtClean="0"/>
              <a:t>13</a:t>
            </a:fld>
            <a:endParaRPr lang="en-US"/>
          </a:p>
        </p:txBody>
      </p:sp>
    </p:spTree>
    <p:extLst>
      <p:ext uri="{BB962C8B-B14F-4D97-AF65-F5344CB8AC3E}">
        <p14:creationId xmlns:p14="http://schemas.microsoft.com/office/powerpoint/2010/main" val="32603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Verify this information</a:t>
            </a:r>
          </a:p>
        </p:txBody>
      </p:sp>
      <p:sp>
        <p:nvSpPr>
          <p:cNvPr id="4" name="Slide Number Placeholder 3"/>
          <p:cNvSpPr>
            <a:spLocks noGrp="1"/>
          </p:cNvSpPr>
          <p:nvPr>
            <p:ph type="sldNum" sz="quarter" idx="5"/>
          </p:nvPr>
        </p:nvSpPr>
        <p:spPr/>
        <p:txBody>
          <a:bodyPr/>
          <a:lstStyle/>
          <a:p>
            <a:fld id="{5B2A197F-0E91-47CA-9969-6199DB502C2B}" type="slidenum">
              <a:rPr lang="en-US" smtClean="0"/>
              <a:t>14</a:t>
            </a:fld>
            <a:endParaRPr lang="en-US"/>
          </a:p>
        </p:txBody>
      </p:sp>
    </p:spTree>
    <p:extLst>
      <p:ext uri="{BB962C8B-B14F-4D97-AF65-F5344CB8AC3E}">
        <p14:creationId xmlns:p14="http://schemas.microsoft.com/office/powerpoint/2010/main" val="310664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dirty="0"/>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4"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userDrawn="1"/>
        </p:nvSpPr>
        <p:spPr>
          <a:xfrm flipV="1">
            <a:off x="1" y="1872257"/>
            <a:ext cx="12172122"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Dar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tx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7" name="Picture 6" descr="A green and black logo&#10;&#10;Description automatically generated">
            <a:extLst>
              <a:ext uri="{FF2B5EF4-FFF2-40B4-BE49-F238E27FC236}">
                <a16:creationId xmlns:a16="http://schemas.microsoft.com/office/drawing/2014/main" id="{CE9991DA-9323-53FB-F865-4DDF662A72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Tree>
    <p:extLst>
      <p:ext uri="{BB962C8B-B14F-4D97-AF65-F5344CB8AC3E}">
        <p14:creationId xmlns:p14="http://schemas.microsoft.com/office/powerpoint/2010/main" val="7106769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9" name="Picture 8" descr="A green and black logo&#10;&#10;Description automatically generated">
            <a:extLst>
              <a:ext uri="{FF2B5EF4-FFF2-40B4-BE49-F238E27FC236}">
                <a16:creationId xmlns:a16="http://schemas.microsoft.com/office/drawing/2014/main" id="{17E77668-0003-6F12-6E64-9D50CAC31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7" name="Picture 6" descr="A green text on a black background&#10;&#10;Description automatically generated">
            <a:extLst>
              <a:ext uri="{FF2B5EF4-FFF2-40B4-BE49-F238E27FC236}">
                <a16:creationId xmlns:a16="http://schemas.microsoft.com/office/drawing/2014/main" id="{2D160D54-7212-B0F9-A475-17754DF87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7" r:id="rId2"/>
    <p:sldLayoutId id="2147483843"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scdhhs.gov/appeal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hyperlink" Target="https://www.scdhhs.gov/provider-training-resources" TargetMode="External"/><Relationship Id="rId2" Type="http://schemas.openxmlformats.org/officeDocument/2006/relationships/hyperlink" Target="https://provider.scdhhs.gov/internet/pdf/manuals/Hospital/Manual.pdf" TargetMode="Externa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hyperlink" Target="mailto:scproviderissues@kepro.com" TargetMode="External"/><Relationship Id="rId4" Type="http://schemas.openxmlformats.org/officeDocument/2006/relationships/hyperlink" Target="https://scdhhs.kepro.com/hubfs/Client%20Sites/SC%20DHHS/Training/How%20to%20Add%20a%20User%20-%20Quick%20Reference%20Guide.pdf?hsLang=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rovider.scdhhs.gov/internet/pdf/manuals/Hospital/Manual.pdf"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46AA2-9762-0076-0748-652640A80699}"/>
              </a:ext>
            </a:extLst>
          </p:cNvPr>
          <p:cNvSpPr>
            <a:spLocks noGrp="1"/>
          </p:cNvSpPr>
          <p:nvPr>
            <p:ph type="body" sz="quarter" idx="10"/>
          </p:nvPr>
        </p:nvSpPr>
        <p:spPr>
          <a:xfrm>
            <a:off x="914401" y="2689934"/>
            <a:ext cx="5797118" cy="1726859"/>
          </a:xfrm>
        </p:spPr>
        <p:txBody>
          <a:bodyPr/>
          <a:lstStyle/>
          <a:p>
            <a:r>
              <a:rPr lang="en-US" dirty="0"/>
              <a:t>Inpatient Pediatric Rehabilitation</a:t>
            </a:r>
          </a:p>
          <a:p>
            <a:r>
              <a:rPr lang="en-US" sz="2000" dirty="0"/>
              <a:t>Prior Authorization implementation 1/1/2024</a:t>
            </a:r>
          </a:p>
        </p:txBody>
      </p:sp>
      <p:sp>
        <p:nvSpPr>
          <p:cNvPr id="3" name="Text Placeholder 2">
            <a:extLst>
              <a:ext uri="{FF2B5EF4-FFF2-40B4-BE49-F238E27FC236}">
                <a16:creationId xmlns:a16="http://schemas.microsoft.com/office/drawing/2014/main" id="{666A4E3A-8456-1E20-2D93-53DB038912AD}"/>
              </a:ext>
            </a:extLst>
          </p:cNvPr>
          <p:cNvSpPr>
            <a:spLocks noGrp="1"/>
          </p:cNvSpPr>
          <p:nvPr>
            <p:ph type="body" sz="quarter" idx="11"/>
          </p:nvPr>
        </p:nvSpPr>
        <p:spPr/>
        <p:txBody>
          <a:bodyPr/>
          <a:lstStyle/>
          <a:p>
            <a:r>
              <a:rPr lang="en-US" dirty="0"/>
              <a:t>Provider Education 2023</a:t>
            </a:r>
          </a:p>
        </p:txBody>
      </p:sp>
    </p:spTree>
    <p:extLst>
      <p:ext uri="{BB962C8B-B14F-4D97-AF65-F5344CB8AC3E}">
        <p14:creationId xmlns:p14="http://schemas.microsoft.com/office/powerpoint/2010/main" val="69973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F54671C-C794-E76C-676D-17577D3E86BB}"/>
              </a:ext>
            </a:extLst>
          </p:cNvPr>
          <p:cNvSpPr>
            <a:spLocks noGrp="1"/>
          </p:cNvSpPr>
          <p:nvPr>
            <p:ph type="body" sz="quarter" idx="13"/>
          </p:nvPr>
        </p:nvSpPr>
        <p:spPr>
          <a:xfrm>
            <a:off x="355739" y="1330190"/>
            <a:ext cx="5998407" cy="4746760"/>
          </a:xfrm>
        </p:spPr>
        <p:txBody>
          <a:bodyPr>
            <a:normAutofit lnSpcReduction="10000"/>
          </a:bodyPr>
          <a:lstStyle/>
          <a:p>
            <a:r>
              <a:rPr lang="en-US" dirty="0"/>
              <a:t>A review  may be pended for one of the following reasons:</a:t>
            </a:r>
          </a:p>
          <a:p>
            <a:pPr lvl="1"/>
            <a:r>
              <a:rPr lang="en-US" dirty="0"/>
              <a:t>Missing required information such as plan of care or provider number</a:t>
            </a:r>
          </a:p>
          <a:p>
            <a:pPr lvl="1"/>
            <a:r>
              <a:rPr lang="en-US" dirty="0"/>
              <a:t>Additional information or clarification is needed before a decision can be made</a:t>
            </a:r>
          </a:p>
          <a:p>
            <a:r>
              <a:rPr lang="en-US" dirty="0"/>
              <a:t>Notifications are sent via fax or web portal. </a:t>
            </a:r>
          </a:p>
          <a:p>
            <a:r>
              <a:rPr lang="en-US" dirty="0"/>
              <a:t>A provider has 2 business days to respond to the additional information request </a:t>
            </a:r>
          </a:p>
          <a:p>
            <a:pPr lvl="1"/>
            <a:r>
              <a:rPr lang="en-US" dirty="0"/>
              <a:t>If the case contains no clinical information, the case will be administratively denied.</a:t>
            </a:r>
          </a:p>
          <a:p>
            <a:pPr lvl="1"/>
            <a:r>
              <a:rPr lang="en-US" dirty="0"/>
              <a:t>If the case has insufficient clinical information and there is no response to the pended, the case will move to the physician reviewer for a determination.</a:t>
            </a:r>
          </a:p>
          <a:p>
            <a:r>
              <a:rPr lang="en-US" dirty="0"/>
              <a:t>If a review is administratively denied, the provider may submit a new request once they have all the necessary information. </a:t>
            </a:r>
          </a:p>
        </p:txBody>
      </p:sp>
      <p:sp>
        <p:nvSpPr>
          <p:cNvPr id="12" name="Title 11">
            <a:extLst>
              <a:ext uri="{FF2B5EF4-FFF2-40B4-BE49-F238E27FC236}">
                <a16:creationId xmlns:a16="http://schemas.microsoft.com/office/drawing/2014/main" id="{F27ED3E1-1474-F804-3877-95F463CCE0C6}"/>
              </a:ext>
            </a:extLst>
          </p:cNvPr>
          <p:cNvSpPr>
            <a:spLocks noGrp="1"/>
          </p:cNvSpPr>
          <p:nvPr>
            <p:ph type="title"/>
          </p:nvPr>
        </p:nvSpPr>
        <p:spPr/>
        <p:txBody>
          <a:bodyPr/>
          <a:lstStyle/>
          <a:p>
            <a:r>
              <a:rPr lang="en-US" dirty="0"/>
              <a:t>Pended Reviews</a:t>
            </a:r>
          </a:p>
        </p:txBody>
      </p:sp>
      <p:pic>
        <p:nvPicPr>
          <p:cNvPr id="15" name="Picture 14" descr="Woman signing contract">
            <a:extLst>
              <a:ext uri="{FF2B5EF4-FFF2-40B4-BE49-F238E27FC236}">
                <a16:creationId xmlns:a16="http://schemas.microsoft.com/office/drawing/2014/main" id="{EA39E81E-8E25-1BDB-DBF6-51F96D81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59" y="643812"/>
            <a:ext cx="5097130" cy="5299787"/>
          </a:xfrm>
          <a:prstGeom prst="rect">
            <a:avLst/>
          </a:prstGeom>
        </p:spPr>
      </p:pic>
    </p:spTree>
    <p:extLst>
      <p:ext uri="{BB962C8B-B14F-4D97-AF65-F5344CB8AC3E}">
        <p14:creationId xmlns:p14="http://schemas.microsoft.com/office/powerpoint/2010/main" val="3139537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07BAD5-90FB-BD3D-8B31-491B93998D78}"/>
              </a:ext>
            </a:extLst>
          </p:cNvPr>
          <p:cNvSpPr>
            <a:spLocks noGrp="1"/>
          </p:cNvSpPr>
          <p:nvPr>
            <p:ph type="title"/>
          </p:nvPr>
        </p:nvSpPr>
        <p:spPr>
          <a:xfrm>
            <a:off x="266699" y="403753"/>
            <a:ext cx="7272436" cy="521093"/>
          </a:xfrm>
        </p:spPr>
        <p:txBody>
          <a:bodyPr/>
          <a:lstStyle/>
          <a:p>
            <a:r>
              <a:rPr lang="en-US" dirty="0"/>
              <a:t>Responding to Pended Reviews</a:t>
            </a:r>
          </a:p>
        </p:txBody>
      </p:sp>
      <p:sp>
        <p:nvSpPr>
          <p:cNvPr id="8" name="Text Placeholder 7">
            <a:extLst>
              <a:ext uri="{FF2B5EF4-FFF2-40B4-BE49-F238E27FC236}">
                <a16:creationId xmlns:a16="http://schemas.microsoft.com/office/drawing/2014/main" id="{0D4C1F84-A34C-4ACB-3BC4-8B3B84A0B1AC}"/>
              </a:ext>
            </a:extLst>
          </p:cNvPr>
          <p:cNvSpPr>
            <a:spLocks noGrp="1"/>
          </p:cNvSpPr>
          <p:nvPr>
            <p:ph type="body" sz="quarter" idx="13"/>
          </p:nvPr>
        </p:nvSpPr>
        <p:spPr>
          <a:xfrm>
            <a:off x="266699" y="1311140"/>
            <a:ext cx="4827815" cy="4746760"/>
          </a:xfrm>
        </p:spPr>
        <p:txBody>
          <a:bodyPr>
            <a:normAutofit/>
          </a:bodyPr>
          <a:lstStyle/>
          <a:p>
            <a:r>
              <a:rPr lang="en-US" sz="2000" dirty="0"/>
              <a:t>If you submitted the request online thru the Portal:</a:t>
            </a:r>
          </a:p>
          <a:p>
            <a:pPr lvl="1"/>
            <a:r>
              <a:rPr lang="en-US" sz="2000" dirty="0"/>
              <a:t>Log into the Portal and open the pended case.</a:t>
            </a:r>
          </a:p>
          <a:p>
            <a:pPr lvl="1"/>
            <a:r>
              <a:rPr lang="en-US" sz="2000" dirty="0"/>
              <a:t>ACTION TAB – additional Clinical Information.</a:t>
            </a:r>
          </a:p>
          <a:p>
            <a:pPr lvl="1"/>
            <a:r>
              <a:rPr lang="en-US" sz="2000" dirty="0"/>
              <a:t>Upload the requested documents or type the information in the note section.  </a:t>
            </a:r>
          </a:p>
        </p:txBody>
      </p:sp>
      <p:sp>
        <p:nvSpPr>
          <p:cNvPr id="9" name="TextBox 8">
            <a:extLst>
              <a:ext uri="{FF2B5EF4-FFF2-40B4-BE49-F238E27FC236}">
                <a16:creationId xmlns:a16="http://schemas.microsoft.com/office/drawing/2014/main" id="{275D34F4-E55F-E66F-5399-99F8AC4EC3B1}"/>
              </a:ext>
            </a:extLst>
          </p:cNvPr>
          <p:cNvSpPr txBox="1"/>
          <p:nvPr/>
        </p:nvSpPr>
        <p:spPr>
          <a:xfrm>
            <a:off x="7716416" y="186612"/>
            <a:ext cx="3984172" cy="6419461"/>
          </a:xfrm>
          <a:prstGeom prst="rect">
            <a:avLst/>
          </a:prstGeom>
          <a:solidFill>
            <a:srgbClr val="2BBC2B"/>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EEBF984C-C98E-F348-EA68-EB5126C7A7DA}"/>
              </a:ext>
            </a:extLst>
          </p:cNvPr>
          <p:cNvPicPr>
            <a:picLocks noChangeAspect="1"/>
          </p:cNvPicPr>
          <p:nvPr/>
        </p:nvPicPr>
        <p:blipFill>
          <a:blip r:embed="rId2"/>
          <a:stretch>
            <a:fillRect/>
          </a:stretch>
        </p:blipFill>
        <p:spPr>
          <a:xfrm>
            <a:off x="6261667" y="1143902"/>
            <a:ext cx="2191099" cy="2285098"/>
          </a:xfrm>
          <a:prstGeom prst="rect">
            <a:avLst/>
          </a:prstGeom>
        </p:spPr>
      </p:pic>
      <p:sp>
        <p:nvSpPr>
          <p:cNvPr id="11" name="Arrow: Up 10">
            <a:extLst>
              <a:ext uri="{FF2B5EF4-FFF2-40B4-BE49-F238E27FC236}">
                <a16:creationId xmlns:a16="http://schemas.microsoft.com/office/drawing/2014/main" id="{CF954640-F85D-F50B-782B-58BBDB18C753}"/>
              </a:ext>
            </a:extLst>
          </p:cNvPr>
          <p:cNvSpPr/>
          <p:nvPr/>
        </p:nvSpPr>
        <p:spPr>
          <a:xfrm rot="4325836">
            <a:off x="5235556" y="2120635"/>
            <a:ext cx="529742" cy="1236772"/>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8CFF5-7919-E3BB-D3E0-9F3BC998B67B}"/>
              </a:ext>
            </a:extLst>
          </p:cNvPr>
          <p:cNvPicPr>
            <a:picLocks noChangeAspect="1"/>
          </p:cNvPicPr>
          <p:nvPr/>
        </p:nvPicPr>
        <p:blipFill>
          <a:blip r:embed="rId3"/>
          <a:stretch>
            <a:fillRect/>
          </a:stretch>
        </p:blipFill>
        <p:spPr>
          <a:xfrm>
            <a:off x="7389302" y="2739021"/>
            <a:ext cx="3685366" cy="3831846"/>
          </a:xfrm>
          <a:prstGeom prst="rect">
            <a:avLst/>
          </a:prstGeom>
        </p:spPr>
      </p:pic>
      <p:sp>
        <p:nvSpPr>
          <p:cNvPr id="13" name="Arrow: Up 12">
            <a:extLst>
              <a:ext uri="{FF2B5EF4-FFF2-40B4-BE49-F238E27FC236}">
                <a16:creationId xmlns:a16="http://schemas.microsoft.com/office/drawing/2014/main" id="{BFA1846C-8371-7D18-1524-0608FA17B3A2}"/>
              </a:ext>
            </a:extLst>
          </p:cNvPr>
          <p:cNvSpPr/>
          <p:nvPr/>
        </p:nvSpPr>
        <p:spPr>
          <a:xfrm rot="5400000">
            <a:off x="5470841" y="3614533"/>
            <a:ext cx="509028" cy="1371996"/>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07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C4A3F-98C0-F457-1A34-C084F7092D83}"/>
              </a:ext>
            </a:extLst>
          </p:cNvPr>
          <p:cNvSpPr>
            <a:spLocks noGrp="1"/>
          </p:cNvSpPr>
          <p:nvPr>
            <p:ph type="title"/>
          </p:nvPr>
        </p:nvSpPr>
        <p:spPr/>
        <p:txBody>
          <a:bodyPr anchor="ctr">
            <a:normAutofit/>
          </a:bodyPr>
          <a:lstStyle/>
          <a:p>
            <a:r>
              <a:rPr lang="en-US" sz="3700" dirty="0"/>
              <a:t>Denials and Reconsiderations</a:t>
            </a:r>
          </a:p>
        </p:txBody>
      </p:sp>
      <p:graphicFrame>
        <p:nvGraphicFramePr>
          <p:cNvPr id="39" name="Diagram 38">
            <a:extLst>
              <a:ext uri="{FF2B5EF4-FFF2-40B4-BE49-F238E27FC236}">
                <a16:creationId xmlns:a16="http://schemas.microsoft.com/office/drawing/2014/main" id="{C2BB9458-240E-2894-6F5A-AE3D5B5A8D94}"/>
              </a:ext>
            </a:extLst>
          </p:cNvPr>
          <p:cNvGraphicFramePr/>
          <p:nvPr>
            <p:extLst>
              <p:ext uri="{D42A27DB-BD31-4B8C-83A1-F6EECF244321}">
                <p14:modId xmlns:p14="http://schemas.microsoft.com/office/powerpoint/2010/main" val="2587120960"/>
              </p:ext>
            </p:extLst>
          </p:nvPr>
        </p:nvGraphicFramePr>
        <p:xfrm>
          <a:off x="2032000" y="103558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081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F3B6E7-9166-54D1-2FD5-0FE49AB59D28}"/>
              </a:ext>
            </a:extLst>
          </p:cNvPr>
          <p:cNvSpPr>
            <a:spLocks noGrp="1"/>
          </p:cNvSpPr>
          <p:nvPr>
            <p:ph type="body" sz="quarter" idx="13"/>
          </p:nvPr>
        </p:nvSpPr>
        <p:spPr>
          <a:xfrm>
            <a:off x="355740" y="1330190"/>
            <a:ext cx="5476889" cy="4746760"/>
          </a:xfrm>
        </p:spPr>
        <p:txBody>
          <a:bodyPr>
            <a:normAutofit fontScale="85000" lnSpcReduction="10000"/>
          </a:bodyPr>
          <a:lstStyle/>
          <a:p>
            <a:r>
              <a:rPr lang="en-US" dirty="0"/>
              <a:t>May be submitted within 60 days of the </a:t>
            </a:r>
            <a:r>
              <a:rPr lang="en-US" b="1" dirty="0"/>
              <a:t>clinical</a:t>
            </a:r>
            <a:r>
              <a:rPr lang="en-US" dirty="0"/>
              <a:t> denial date</a:t>
            </a:r>
          </a:p>
          <a:p>
            <a:pPr lvl="1"/>
            <a:r>
              <a:rPr lang="en-US" dirty="0"/>
              <a:t>This is your opportunity to provide more detailed clinicals. </a:t>
            </a:r>
          </a:p>
          <a:p>
            <a:r>
              <a:rPr lang="en-US" dirty="0"/>
              <a:t>May be submitted: </a:t>
            </a:r>
          </a:p>
          <a:p>
            <a:pPr lvl="1"/>
            <a:r>
              <a:rPr lang="en-US" dirty="0"/>
              <a:t>Via phone (will still require additional information to be faxed)</a:t>
            </a:r>
          </a:p>
          <a:p>
            <a:pPr lvl="1"/>
            <a:r>
              <a:rPr lang="en-US" dirty="0"/>
              <a:t>Fax</a:t>
            </a:r>
          </a:p>
          <a:p>
            <a:pPr lvl="1"/>
            <a:r>
              <a:rPr lang="en-US" dirty="0"/>
              <a:t>Web portal *preferred </a:t>
            </a:r>
          </a:p>
          <a:p>
            <a:r>
              <a:rPr lang="en-US" dirty="0"/>
              <a:t>A clinical reviewer will review any additional information submitted. If unable to meet InterQual</a:t>
            </a:r>
            <a:r>
              <a:rPr lang="en-US" sz="1400" baseline="30000" dirty="0"/>
              <a:t>® </a:t>
            </a:r>
            <a:r>
              <a:rPr lang="en-US" sz="1400" dirty="0"/>
              <a:t> </a:t>
            </a:r>
            <a:r>
              <a:rPr lang="en-US" sz="1600" dirty="0"/>
              <a:t>or State approved criteria, it will be referred to the physician reviewer. </a:t>
            </a:r>
            <a:endParaRPr lang="en-US" sz="1600" baseline="30000" dirty="0"/>
          </a:p>
          <a:p>
            <a:r>
              <a:rPr lang="en-US" dirty="0"/>
              <a:t>A  physician reviewer – a different physician from the one who originally reviewed the case -  will look at the case and any new information submitted to support the reconsideration.</a:t>
            </a:r>
          </a:p>
          <a:p>
            <a:r>
              <a:rPr lang="en-US" dirty="0"/>
              <a:t>The physician reviewer may </a:t>
            </a:r>
          </a:p>
          <a:p>
            <a:pPr lvl="1"/>
            <a:r>
              <a:rPr lang="en-US" dirty="0"/>
              <a:t>Uphold original decision (no change made).</a:t>
            </a:r>
          </a:p>
          <a:p>
            <a:pPr lvl="1"/>
            <a:r>
              <a:rPr lang="en-US" dirty="0"/>
              <a:t>Overturn the original decision (approve the case).</a:t>
            </a:r>
          </a:p>
          <a:p>
            <a:r>
              <a:rPr lang="en-US" dirty="0"/>
              <a:t>If original decision is upheld, provider may appeal the decision to SCDHHS. </a:t>
            </a:r>
          </a:p>
        </p:txBody>
      </p:sp>
      <p:sp>
        <p:nvSpPr>
          <p:cNvPr id="2" name="Title 1">
            <a:extLst>
              <a:ext uri="{FF2B5EF4-FFF2-40B4-BE49-F238E27FC236}">
                <a16:creationId xmlns:a16="http://schemas.microsoft.com/office/drawing/2014/main" id="{0FB5DF77-AB9F-BB09-CD61-56B9DF3019FA}"/>
              </a:ext>
            </a:extLst>
          </p:cNvPr>
          <p:cNvSpPr>
            <a:spLocks noGrp="1"/>
          </p:cNvSpPr>
          <p:nvPr>
            <p:ph type="title"/>
          </p:nvPr>
        </p:nvSpPr>
        <p:spPr/>
        <p:txBody>
          <a:bodyPr/>
          <a:lstStyle/>
          <a:p>
            <a:r>
              <a:rPr lang="en-US" dirty="0"/>
              <a:t>Reconsiderations</a:t>
            </a:r>
          </a:p>
        </p:txBody>
      </p:sp>
      <p:pic>
        <p:nvPicPr>
          <p:cNvPr id="5" name="Picture 4">
            <a:extLst>
              <a:ext uri="{FF2B5EF4-FFF2-40B4-BE49-F238E27FC236}">
                <a16:creationId xmlns:a16="http://schemas.microsoft.com/office/drawing/2014/main" id="{81CFA952-5D33-FD93-1F5D-D03DC3C05FCA}"/>
              </a:ext>
            </a:extLst>
          </p:cNvPr>
          <p:cNvPicPr>
            <a:picLocks noChangeAspect="1"/>
          </p:cNvPicPr>
          <p:nvPr/>
        </p:nvPicPr>
        <p:blipFill>
          <a:blip r:embed="rId3"/>
          <a:stretch>
            <a:fillRect/>
          </a:stretch>
        </p:blipFill>
        <p:spPr>
          <a:xfrm>
            <a:off x="6608435" y="664299"/>
            <a:ext cx="5305980" cy="4848225"/>
          </a:xfrm>
          <a:prstGeom prst="rect">
            <a:avLst/>
          </a:prstGeom>
        </p:spPr>
      </p:pic>
    </p:spTree>
    <p:extLst>
      <p:ext uri="{BB962C8B-B14F-4D97-AF65-F5344CB8AC3E}">
        <p14:creationId xmlns:p14="http://schemas.microsoft.com/office/powerpoint/2010/main" val="166319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B1940-CB7C-3E73-F194-C38586BEACA2}"/>
              </a:ext>
            </a:extLst>
          </p:cNvPr>
          <p:cNvSpPr>
            <a:spLocks noGrp="1"/>
          </p:cNvSpPr>
          <p:nvPr>
            <p:ph type="body" sz="quarter" idx="13"/>
          </p:nvPr>
        </p:nvSpPr>
        <p:spPr>
          <a:xfrm>
            <a:off x="355740" y="1330190"/>
            <a:ext cx="4477517" cy="4746760"/>
          </a:xfrm>
        </p:spPr>
        <p:txBody>
          <a:bodyPr>
            <a:normAutofit lnSpcReduction="10000"/>
          </a:bodyPr>
          <a:lstStyle/>
          <a:p>
            <a:r>
              <a:rPr lang="en-US" dirty="0"/>
              <a:t>If a reconsideration is upheld, an appeal may be requested. Specific instructions will be included in the reconsideration determination letter.  </a:t>
            </a:r>
          </a:p>
          <a:p>
            <a:r>
              <a:rPr lang="en-US" dirty="0"/>
              <a:t>SCDHHS will review the provider’s request and conduct a Fair hearing.</a:t>
            </a:r>
          </a:p>
          <a:p>
            <a:r>
              <a:rPr lang="en-US" dirty="0"/>
              <a:t>Members may request an appeal </a:t>
            </a:r>
            <a:r>
              <a:rPr lang="en-US"/>
              <a:t>within 30 calendar days from the reconsideration determination notice: </a:t>
            </a:r>
            <a:endParaRPr lang="en-US" dirty="0"/>
          </a:p>
          <a:p>
            <a:pPr lvl="1"/>
            <a:r>
              <a:rPr lang="en-US" dirty="0"/>
              <a:t>online at </a:t>
            </a:r>
            <a:r>
              <a:rPr lang="en-US" dirty="0">
                <a:hlinkClick r:id="rId3"/>
              </a:rPr>
              <a:t>www.scdhhs.gov/appeals</a:t>
            </a:r>
            <a:r>
              <a:rPr lang="en-US" dirty="0"/>
              <a:t>, </a:t>
            </a:r>
          </a:p>
          <a:p>
            <a:pPr lvl="1"/>
            <a:r>
              <a:rPr lang="en-US" dirty="0"/>
              <a:t>Fax 803 255 8206</a:t>
            </a:r>
          </a:p>
          <a:p>
            <a:pPr lvl="1"/>
            <a:r>
              <a:rPr lang="en-US" dirty="0"/>
              <a:t>Email appeals@scdhhs.gov</a:t>
            </a:r>
          </a:p>
          <a:p>
            <a:pPr lvl="1"/>
            <a:r>
              <a:rPr lang="en-US" dirty="0"/>
              <a:t>Mail Office of Appeals and Hearings</a:t>
            </a:r>
          </a:p>
          <a:p>
            <a:pPr marL="914400" lvl="2" indent="0">
              <a:buNone/>
            </a:pPr>
            <a:r>
              <a:rPr lang="en-US" dirty="0"/>
              <a:t>    PO BOX 8206</a:t>
            </a:r>
          </a:p>
          <a:p>
            <a:pPr marL="914400" lvl="2" indent="0">
              <a:buNone/>
            </a:pPr>
            <a:r>
              <a:rPr lang="en-US" dirty="0"/>
              <a:t>    Columbia, SC 29202</a:t>
            </a:r>
          </a:p>
        </p:txBody>
      </p:sp>
      <p:sp>
        <p:nvSpPr>
          <p:cNvPr id="3" name="Title 2">
            <a:extLst>
              <a:ext uri="{FF2B5EF4-FFF2-40B4-BE49-F238E27FC236}">
                <a16:creationId xmlns:a16="http://schemas.microsoft.com/office/drawing/2014/main" id="{C3EAEF43-3171-22FC-3303-130297D710EA}"/>
              </a:ext>
            </a:extLst>
          </p:cNvPr>
          <p:cNvSpPr>
            <a:spLocks noGrp="1"/>
          </p:cNvSpPr>
          <p:nvPr>
            <p:ph type="title"/>
          </p:nvPr>
        </p:nvSpPr>
        <p:spPr/>
        <p:txBody>
          <a:bodyPr/>
          <a:lstStyle/>
          <a:p>
            <a:r>
              <a:rPr lang="en-US" dirty="0"/>
              <a:t>Appeals</a:t>
            </a:r>
          </a:p>
        </p:txBody>
      </p:sp>
      <p:pic>
        <p:nvPicPr>
          <p:cNvPr id="4" name="Picture Placeholder 11" descr="Empty office room">
            <a:extLst>
              <a:ext uri="{FF2B5EF4-FFF2-40B4-BE49-F238E27FC236}">
                <a16:creationId xmlns:a16="http://schemas.microsoft.com/office/drawing/2014/main" id="{A91F9C8C-56E1-6377-9036-52E5A52F396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5882" b="-1"/>
          <a:stretch/>
        </p:blipFill>
        <p:spPr>
          <a:xfrm>
            <a:off x="5393440" y="186612"/>
            <a:ext cx="6798559" cy="6494106"/>
          </a:xfrm>
          <a:prstGeom prst="rect">
            <a:avLst/>
          </a:prstGeom>
        </p:spPr>
      </p:pic>
    </p:spTree>
    <p:extLst>
      <p:ext uri="{BB962C8B-B14F-4D97-AF65-F5344CB8AC3E}">
        <p14:creationId xmlns:p14="http://schemas.microsoft.com/office/powerpoint/2010/main" val="106017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795D3-95E0-871F-9AB4-0EE8F194C521}"/>
              </a:ext>
            </a:extLst>
          </p:cNvPr>
          <p:cNvSpPr>
            <a:spLocks noGrp="1"/>
          </p:cNvSpPr>
          <p:nvPr>
            <p:ph type="body" sz="quarter" idx="13"/>
          </p:nvPr>
        </p:nvSpPr>
        <p:spPr/>
        <p:txBody>
          <a:bodyPr/>
          <a:lstStyle/>
          <a:p>
            <a:r>
              <a:rPr lang="en-US" dirty="0">
                <a:hlinkClick r:id="rId2"/>
              </a:rPr>
              <a:t>Hospital Services Provider Manual</a:t>
            </a:r>
            <a:endParaRPr lang="en-US" dirty="0"/>
          </a:p>
          <a:p>
            <a:r>
              <a:rPr lang="en-US" dirty="0">
                <a:hlinkClick r:id="rId3"/>
              </a:rPr>
              <a:t>Provider Training Resources | SCDHHS</a:t>
            </a:r>
            <a:endParaRPr lang="en-US" dirty="0"/>
          </a:p>
          <a:p>
            <a:r>
              <a:rPr lang="en-US" dirty="0">
                <a:hlinkClick r:id="rId4"/>
              </a:rPr>
              <a:t>SC Acentra Health website</a:t>
            </a:r>
            <a:endParaRPr lang="en-US" dirty="0"/>
          </a:p>
          <a:p>
            <a:r>
              <a:rPr lang="en-US" dirty="0"/>
              <a:t>Acentra Health Customer Service</a:t>
            </a:r>
          </a:p>
          <a:p>
            <a:pPr lvl="1"/>
            <a:r>
              <a:rPr lang="en-US" dirty="0"/>
              <a:t>1-855-326-5219</a:t>
            </a:r>
          </a:p>
          <a:p>
            <a:pPr lvl="1"/>
            <a:r>
              <a:rPr lang="en-US" dirty="0">
                <a:hlinkClick r:id="rId5"/>
              </a:rPr>
              <a:t>scproviderissues@kepro.com</a:t>
            </a:r>
            <a:r>
              <a:rPr lang="en-US" dirty="0"/>
              <a:t>  generic questions please, do not include PHI</a:t>
            </a:r>
          </a:p>
        </p:txBody>
      </p:sp>
      <p:sp>
        <p:nvSpPr>
          <p:cNvPr id="3" name="Title 2">
            <a:extLst>
              <a:ext uri="{FF2B5EF4-FFF2-40B4-BE49-F238E27FC236}">
                <a16:creationId xmlns:a16="http://schemas.microsoft.com/office/drawing/2014/main" id="{19D1C5F8-725B-A226-92ED-24C67AE731F5}"/>
              </a:ext>
            </a:extLst>
          </p:cNvPr>
          <p:cNvSpPr>
            <a:spLocks noGrp="1"/>
          </p:cNvSpPr>
          <p:nvPr>
            <p:ph type="title"/>
          </p:nvPr>
        </p:nvSpPr>
        <p:spPr/>
        <p:txBody>
          <a:bodyPr/>
          <a:lstStyle/>
          <a:p>
            <a:r>
              <a:rPr lang="en-US" dirty="0"/>
              <a:t>Resources and Education</a:t>
            </a:r>
          </a:p>
        </p:txBody>
      </p:sp>
      <p:pic>
        <p:nvPicPr>
          <p:cNvPr id="6" name="Picture 5" descr="Person taking book from bookshelf">
            <a:extLst>
              <a:ext uri="{FF2B5EF4-FFF2-40B4-BE49-F238E27FC236}">
                <a16:creationId xmlns:a16="http://schemas.microsoft.com/office/drawing/2014/main" id="{D6BCBC5F-C46D-AACD-7D59-44471E46A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647" y="3592828"/>
            <a:ext cx="10284823" cy="3109670"/>
          </a:xfrm>
          <a:prstGeom prst="rect">
            <a:avLst/>
          </a:prstGeom>
        </p:spPr>
      </p:pic>
    </p:spTree>
    <p:extLst>
      <p:ext uri="{BB962C8B-B14F-4D97-AF65-F5344CB8AC3E}">
        <p14:creationId xmlns:p14="http://schemas.microsoft.com/office/powerpoint/2010/main" val="4156755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8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7967B-D2DF-7CA1-3771-E61507F79247}"/>
              </a:ext>
            </a:extLst>
          </p:cNvPr>
          <p:cNvSpPr>
            <a:spLocks noGrp="1"/>
          </p:cNvSpPr>
          <p:nvPr>
            <p:ph type="body" sz="quarter" idx="13"/>
          </p:nvPr>
        </p:nvSpPr>
        <p:spPr>
          <a:xfrm>
            <a:off x="277585" y="1707487"/>
            <a:ext cx="11140843" cy="4746760"/>
          </a:xfrm>
        </p:spPr>
        <p:txBody>
          <a:bodyPr/>
          <a:lstStyle/>
          <a:p>
            <a:pPr marL="0" indent="0">
              <a:buNone/>
            </a:pPr>
            <a:r>
              <a:rPr lang="en-US" dirty="0"/>
              <a:t>Pediatric inpatient rehabilitation services are designed to provide comprehensive, individually tailored care plans to meet the physical, developmental, social, educational and psychological needs to the patient and the patient’s family.</a:t>
            </a:r>
          </a:p>
          <a:p>
            <a:pPr marL="0" indent="0">
              <a:buNone/>
            </a:pPr>
            <a:r>
              <a:rPr lang="en-US" dirty="0"/>
              <a:t>Pediatric inpatient rehabilitation will provide intensive rehabilitative therapy in a resource-intensive inpatient hospital environment for members who, due to the complexity of their nursing, medical and rehab needs, require and can reasonably be expected to benefit from an inpatient stay and interdisciplinary team approach. </a:t>
            </a:r>
          </a:p>
          <a:p>
            <a:pPr marL="0" indent="0">
              <a:buNone/>
            </a:pPr>
            <a:endParaRPr lang="en-US" dirty="0"/>
          </a:p>
          <a:p>
            <a:pPr marL="0" indent="0">
              <a:buNone/>
            </a:pPr>
            <a:r>
              <a:rPr lang="en-US" dirty="0"/>
              <a:t>This benefit covers members under age 21. </a:t>
            </a:r>
          </a:p>
        </p:txBody>
      </p:sp>
      <p:sp>
        <p:nvSpPr>
          <p:cNvPr id="3" name="Title 2">
            <a:extLst>
              <a:ext uri="{FF2B5EF4-FFF2-40B4-BE49-F238E27FC236}">
                <a16:creationId xmlns:a16="http://schemas.microsoft.com/office/drawing/2014/main" id="{E6F62B2B-D895-1114-262C-2B40E02E2E6C}"/>
              </a:ext>
            </a:extLst>
          </p:cNvPr>
          <p:cNvSpPr>
            <a:spLocks noGrp="1"/>
          </p:cNvSpPr>
          <p:nvPr>
            <p:ph type="title"/>
          </p:nvPr>
        </p:nvSpPr>
        <p:spPr/>
        <p:txBody>
          <a:bodyPr/>
          <a:lstStyle/>
          <a:p>
            <a:r>
              <a:rPr lang="en-US" sz="3600" dirty="0"/>
              <a:t>Inpatient Pediatric Rehabilitation</a:t>
            </a:r>
          </a:p>
        </p:txBody>
      </p:sp>
      <p:pic>
        <p:nvPicPr>
          <p:cNvPr id="5" name="Picture 4">
            <a:extLst>
              <a:ext uri="{FF2B5EF4-FFF2-40B4-BE49-F238E27FC236}">
                <a16:creationId xmlns:a16="http://schemas.microsoft.com/office/drawing/2014/main" id="{65696B11-5F2E-5570-A6BC-BDFB676E8C57}"/>
              </a:ext>
            </a:extLst>
          </p:cNvPr>
          <p:cNvPicPr>
            <a:picLocks noChangeAspect="1"/>
          </p:cNvPicPr>
          <p:nvPr/>
        </p:nvPicPr>
        <p:blipFill>
          <a:blip r:embed="rId2"/>
          <a:stretch>
            <a:fillRect/>
          </a:stretch>
        </p:blipFill>
        <p:spPr>
          <a:xfrm>
            <a:off x="5983058" y="3841465"/>
            <a:ext cx="4211819" cy="2618096"/>
          </a:xfrm>
          <a:prstGeom prst="rect">
            <a:avLst/>
          </a:prstGeom>
        </p:spPr>
      </p:pic>
    </p:spTree>
    <p:extLst>
      <p:ext uri="{BB962C8B-B14F-4D97-AF65-F5344CB8AC3E}">
        <p14:creationId xmlns:p14="http://schemas.microsoft.com/office/powerpoint/2010/main" val="416429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57C1EF-F9E0-236E-F150-FA01529E5441}"/>
              </a:ext>
            </a:extLst>
          </p:cNvPr>
          <p:cNvSpPr>
            <a:spLocks noGrp="1"/>
          </p:cNvSpPr>
          <p:nvPr>
            <p:ph type="body" sz="quarter" idx="13"/>
          </p:nvPr>
        </p:nvSpPr>
        <p:spPr/>
        <p:txBody>
          <a:bodyPr/>
          <a:lstStyle/>
          <a:p>
            <a:r>
              <a:rPr lang="en-US" dirty="0"/>
              <a:t>InterQual</a:t>
            </a:r>
            <a:r>
              <a:rPr lang="en-US" baseline="30000" dirty="0"/>
              <a:t>®</a:t>
            </a:r>
            <a:r>
              <a:rPr lang="en-US" dirty="0"/>
              <a:t> Criteria will be used in the review process. Criteria includes, but is not limited to:</a:t>
            </a:r>
          </a:p>
          <a:p>
            <a:pPr lvl="1"/>
            <a:r>
              <a:rPr lang="en-US" dirty="0"/>
              <a:t>Comorbidity that falls at minimum, but not limited to one of the following conditions</a:t>
            </a:r>
          </a:p>
          <a:p>
            <a:pPr lvl="2"/>
            <a:r>
              <a:rPr lang="en-US" dirty="0"/>
              <a:t>Arthritis</a:t>
            </a:r>
          </a:p>
          <a:p>
            <a:pPr lvl="2"/>
            <a:r>
              <a:rPr lang="en-US" dirty="0"/>
              <a:t>Advanced/Severe Osteoarthritis</a:t>
            </a:r>
          </a:p>
          <a:p>
            <a:pPr lvl="2"/>
            <a:r>
              <a:rPr lang="en-US" dirty="0"/>
              <a:t>Brain injury </a:t>
            </a:r>
          </a:p>
          <a:p>
            <a:pPr lvl="2"/>
            <a:r>
              <a:rPr lang="en-US" dirty="0"/>
              <a:t>Burns</a:t>
            </a:r>
          </a:p>
          <a:p>
            <a:pPr lvl="2"/>
            <a:r>
              <a:rPr lang="en-US" dirty="0"/>
              <a:t>Cardiac conditions</a:t>
            </a:r>
          </a:p>
          <a:p>
            <a:pPr lvl="2"/>
            <a:r>
              <a:rPr lang="en-US" dirty="0"/>
              <a:t>Congenital deformity</a:t>
            </a:r>
          </a:p>
          <a:p>
            <a:pPr lvl="2"/>
            <a:r>
              <a:rPr lang="en-US" dirty="0"/>
              <a:t>General debility</a:t>
            </a:r>
          </a:p>
          <a:p>
            <a:pPr lvl="2"/>
            <a:r>
              <a:rPr lang="en-US" dirty="0"/>
              <a:t>Fractures</a:t>
            </a:r>
          </a:p>
          <a:p>
            <a:pPr lvl="2"/>
            <a:r>
              <a:rPr lang="en-US" dirty="0"/>
              <a:t>Multiple traumas</a:t>
            </a:r>
          </a:p>
          <a:p>
            <a:pPr lvl="2"/>
            <a:r>
              <a:rPr lang="en-US" dirty="0"/>
              <a:t>Neurological disorders</a:t>
            </a:r>
          </a:p>
          <a:p>
            <a:pPr lvl="2"/>
            <a:r>
              <a:rPr lang="en-US" dirty="0"/>
              <a:t>Oncology</a:t>
            </a:r>
          </a:p>
          <a:p>
            <a:pPr lvl="2"/>
            <a:r>
              <a:rPr lang="en-US" dirty="0"/>
              <a:t>Respiratory insufficiency</a:t>
            </a:r>
          </a:p>
          <a:p>
            <a:pPr lvl="2"/>
            <a:r>
              <a:rPr lang="en-US" dirty="0"/>
              <a:t>Spinal Cord </a:t>
            </a:r>
          </a:p>
          <a:p>
            <a:pPr lvl="2"/>
            <a:r>
              <a:rPr lang="en-US" dirty="0"/>
              <a:t>Stroke </a:t>
            </a:r>
          </a:p>
          <a:p>
            <a:pPr lvl="2"/>
            <a:r>
              <a:rPr lang="en-US" dirty="0"/>
              <a:t>Traumatic amputation</a:t>
            </a:r>
          </a:p>
        </p:txBody>
      </p:sp>
      <p:sp>
        <p:nvSpPr>
          <p:cNvPr id="3" name="Title 2">
            <a:extLst>
              <a:ext uri="{FF2B5EF4-FFF2-40B4-BE49-F238E27FC236}">
                <a16:creationId xmlns:a16="http://schemas.microsoft.com/office/drawing/2014/main" id="{0CA7E6FC-31EC-847E-C2B1-F885EF96C1E3}"/>
              </a:ext>
            </a:extLst>
          </p:cNvPr>
          <p:cNvSpPr>
            <a:spLocks noGrp="1"/>
          </p:cNvSpPr>
          <p:nvPr>
            <p:ph type="title"/>
          </p:nvPr>
        </p:nvSpPr>
        <p:spPr/>
        <p:txBody>
          <a:bodyPr/>
          <a:lstStyle/>
          <a:p>
            <a:r>
              <a:rPr lang="en-US" dirty="0"/>
              <a:t>Criteria</a:t>
            </a:r>
          </a:p>
        </p:txBody>
      </p:sp>
    </p:spTree>
    <p:extLst>
      <p:ext uri="{BB962C8B-B14F-4D97-AF65-F5344CB8AC3E}">
        <p14:creationId xmlns:p14="http://schemas.microsoft.com/office/powerpoint/2010/main" val="224746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57C1EF-F9E0-236E-F150-FA01529E5441}"/>
              </a:ext>
            </a:extLst>
          </p:cNvPr>
          <p:cNvSpPr>
            <a:spLocks noGrp="1"/>
          </p:cNvSpPr>
          <p:nvPr>
            <p:ph type="body" sz="quarter" idx="13"/>
          </p:nvPr>
        </p:nvSpPr>
        <p:spPr>
          <a:xfrm>
            <a:off x="355740" y="1330190"/>
            <a:ext cx="5592299" cy="4746760"/>
          </a:xfrm>
        </p:spPr>
        <p:txBody>
          <a:bodyPr/>
          <a:lstStyle/>
          <a:p>
            <a:r>
              <a:rPr lang="en-US" dirty="0"/>
              <a:t>Must have a significant decline of functional impairment of ambulation and other activities of daily living immediately proceeding the inpatient rehab admission </a:t>
            </a:r>
          </a:p>
          <a:p>
            <a:pPr marL="0" indent="0">
              <a:buNone/>
            </a:pPr>
            <a:endParaRPr lang="en-US" dirty="0"/>
          </a:p>
          <a:p>
            <a:r>
              <a:rPr lang="en-US" dirty="0"/>
              <a:t>Must have the potential to improve with more intensive rehab that is unique to the inpatient rehabilitation and can not be performed in another care setting</a:t>
            </a:r>
          </a:p>
          <a:p>
            <a:endParaRPr lang="en-US" dirty="0"/>
          </a:p>
          <a:p>
            <a:r>
              <a:rPr lang="en-US" dirty="0"/>
              <a:t>Must have reasonable expectations of active participation</a:t>
            </a:r>
          </a:p>
          <a:p>
            <a:endParaRPr lang="en-US" dirty="0"/>
          </a:p>
          <a:p>
            <a:pPr marL="0" indent="0">
              <a:buNone/>
            </a:pPr>
            <a:r>
              <a:rPr lang="en-US" dirty="0"/>
              <a:t>Please refer to the </a:t>
            </a:r>
            <a:r>
              <a:rPr lang="en-US" dirty="0">
                <a:hlinkClick r:id="rId2"/>
              </a:rPr>
              <a:t>Hospital Services Provider </a:t>
            </a:r>
            <a:r>
              <a:rPr lang="en-US" dirty="0"/>
              <a:t>manual for a full detailed description of criteria.</a:t>
            </a:r>
          </a:p>
        </p:txBody>
      </p:sp>
      <p:sp>
        <p:nvSpPr>
          <p:cNvPr id="3" name="Title 2">
            <a:extLst>
              <a:ext uri="{FF2B5EF4-FFF2-40B4-BE49-F238E27FC236}">
                <a16:creationId xmlns:a16="http://schemas.microsoft.com/office/drawing/2014/main" id="{0CA7E6FC-31EC-847E-C2B1-F885EF96C1E3}"/>
              </a:ext>
            </a:extLst>
          </p:cNvPr>
          <p:cNvSpPr>
            <a:spLocks noGrp="1"/>
          </p:cNvSpPr>
          <p:nvPr>
            <p:ph type="title"/>
          </p:nvPr>
        </p:nvSpPr>
        <p:spPr/>
        <p:txBody>
          <a:bodyPr/>
          <a:lstStyle/>
          <a:p>
            <a:r>
              <a:rPr lang="en-US" dirty="0"/>
              <a:t>Criteria continued</a:t>
            </a:r>
          </a:p>
        </p:txBody>
      </p:sp>
      <p:pic>
        <p:nvPicPr>
          <p:cNvPr id="5" name="Picture 4">
            <a:extLst>
              <a:ext uri="{FF2B5EF4-FFF2-40B4-BE49-F238E27FC236}">
                <a16:creationId xmlns:a16="http://schemas.microsoft.com/office/drawing/2014/main" id="{25C9ECE8-8D81-25B7-4561-7037D7E7AB12}"/>
              </a:ext>
            </a:extLst>
          </p:cNvPr>
          <p:cNvPicPr>
            <a:picLocks noChangeAspect="1"/>
          </p:cNvPicPr>
          <p:nvPr/>
        </p:nvPicPr>
        <p:blipFill>
          <a:blip r:embed="rId3"/>
          <a:stretch>
            <a:fillRect/>
          </a:stretch>
        </p:blipFill>
        <p:spPr>
          <a:xfrm>
            <a:off x="6464759" y="924846"/>
            <a:ext cx="5111306" cy="4637200"/>
          </a:xfrm>
          <a:prstGeom prst="rect">
            <a:avLst/>
          </a:prstGeom>
        </p:spPr>
      </p:pic>
    </p:spTree>
    <p:extLst>
      <p:ext uri="{BB962C8B-B14F-4D97-AF65-F5344CB8AC3E}">
        <p14:creationId xmlns:p14="http://schemas.microsoft.com/office/powerpoint/2010/main" val="15470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55B5-9608-3AA3-1AE4-5B60BE54DCD2}"/>
              </a:ext>
            </a:extLst>
          </p:cNvPr>
          <p:cNvSpPr>
            <a:spLocks noGrp="1"/>
          </p:cNvSpPr>
          <p:nvPr>
            <p:ph type="title"/>
          </p:nvPr>
        </p:nvSpPr>
        <p:spPr>
          <a:xfrm>
            <a:off x="277585" y="403753"/>
            <a:ext cx="11410949" cy="521093"/>
          </a:xfrm>
        </p:spPr>
        <p:txBody>
          <a:bodyPr anchor="ctr">
            <a:normAutofit/>
          </a:bodyPr>
          <a:lstStyle/>
          <a:p>
            <a:r>
              <a:rPr lang="en-US" sz="3700" dirty="0"/>
              <a:t>Prior Authorization Requests</a:t>
            </a:r>
          </a:p>
        </p:txBody>
      </p:sp>
      <p:graphicFrame>
        <p:nvGraphicFramePr>
          <p:cNvPr id="17" name="Text Placeholder 2">
            <a:extLst>
              <a:ext uri="{FF2B5EF4-FFF2-40B4-BE49-F238E27FC236}">
                <a16:creationId xmlns:a16="http://schemas.microsoft.com/office/drawing/2014/main" id="{09140BBD-D2D0-0A76-2C8B-3430305575AD}"/>
              </a:ext>
            </a:extLst>
          </p:cNvPr>
          <p:cNvGraphicFramePr/>
          <p:nvPr>
            <p:extLst>
              <p:ext uri="{D42A27DB-BD31-4B8C-83A1-F6EECF244321}">
                <p14:modId xmlns:p14="http://schemas.microsoft.com/office/powerpoint/2010/main" val="120051783"/>
              </p:ext>
            </p:extLst>
          </p:nvPr>
        </p:nvGraphicFramePr>
        <p:xfrm>
          <a:off x="6096000" y="1330325"/>
          <a:ext cx="5954713" cy="4703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5B882ED-A89B-D3BC-BB20-4C42D48D6881}"/>
              </a:ext>
            </a:extLst>
          </p:cNvPr>
          <p:cNvPicPr>
            <a:picLocks noChangeAspect="1"/>
          </p:cNvPicPr>
          <p:nvPr/>
        </p:nvPicPr>
        <p:blipFill>
          <a:blip r:embed="rId7"/>
          <a:stretch>
            <a:fillRect/>
          </a:stretch>
        </p:blipFill>
        <p:spPr>
          <a:xfrm>
            <a:off x="277585" y="1775535"/>
            <a:ext cx="5453134" cy="3840054"/>
          </a:xfrm>
          <a:prstGeom prst="rect">
            <a:avLst/>
          </a:prstGeom>
        </p:spPr>
      </p:pic>
    </p:spTree>
    <p:extLst>
      <p:ext uri="{BB962C8B-B14F-4D97-AF65-F5344CB8AC3E}">
        <p14:creationId xmlns:p14="http://schemas.microsoft.com/office/powerpoint/2010/main" val="3629555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8D31AE-8245-9033-E492-F5D60FED28B7}"/>
              </a:ext>
            </a:extLst>
          </p:cNvPr>
          <p:cNvSpPr>
            <a:spLocks noGrp="1"/>
          </p:cNvSpPr>
          <p:nvPr>
            <p:ph type="title"/>
          </p:nvPr>
        </p:nvSpPr>
        <p:spPr/>
        <p:txBody>
          <a:bodyPr/>
          <a:lstStyle/>
          <a:p>
            <a:r>
              <a:rPr lang="en-US" dirty="0"/>
              <a:t>Inpatient Notes</a:t>
            </a:r>
          </a:p>
        </p:txBody>
      </p:sp>
      <p:pic>
        <p:nvPicPr>
          <p:cNvPr id="14" name="Picture Placeholder 9" descr="Person typing on keyboard">
            <a:extLst>
              <a:ext uri="{FF2B5EF4-FFF2-40B4-BE49-F238E27FC236}">
                <a16:creationId xmlns:a16="http://schemas.microsoft.com/office/drawing/2014/main" id="{3C576E4C-FDDE-86AD-50B3-E8BF43CE88E5}"/>
              </a:ext>
            </a:extLst>
          </p:cNvPr>
          <p:cNvPicPr>
            <a:picLocks noChangeAspect="1"/>
          </p:cNvPicPr>
          <p:nvPr/>
        </p:nvPicPr>
        <p:blipFill>
          <a:blip r:embed="rId2">
            <a:extLst>
              <a:ext uri="{28A0092B-C50C-407E-A947-70E740481C1C}">
                <a14:useLocalDpi xmlns:a14="http://schemas.microsoft.com/office/drawing/2010/main" val="0"/>
              </a:ext>
            </a:extLst>
          </a:blip>
          <a:srcRect l="27012" r="27012"/>
          <a:stretch>
            <a:fillRect/>
          </a:stretch>
        </p:blipFill>
        <p:spPr>
          <a:xfrm>
            <a:off x="552941" y="1411061"/>
            <a:ext cx="3605842" cy="5227605"/>
          </a:xfrm>
          <a:prstGeom prst="rect">
            <a:avLst/>
          </a:prstGeom>
        </p:spPr>
      </p:pic>
      <p:sp>
        <p:nvSpPr>
          <p:cNvPr id="15" name="TextBox 14">
            <a:extLst>
              <a:ext uri="{FF2B5EF4-FFF2-40B4-BE49-F238E27FC236}">
                <a16:creationId xmlns:a16="http://schemas.microsoft.com/office/drawing/2014/main" id="{6C7A137C-8E52-2502-35BA-697707994FAE}"/>
              </a:ext>
            </a:extLst>
          </p:cNvPr>
          <p:cNvSpPr txBox="1"/>
          <p:nvPr/>
        </p:nvSpPr>
        <p:spPr>
          <a:xfrm>
            <a:off x="5489766" y="1283354"/>
            <a:ext cx="5211193" cy="3385542"/>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400" dirty="0">
                <a:latin typeface="Arial" panose="020B0604020202020204" pitchFamily="34" charset="0"/>
                <a:cs typeface="Arial" panose="020B0604020202020204" pitchFamily="34" charset="0"/>
              </a:rPr>
              <a:t>Authorizations will be approved for a 2-week period.</a:t>
            </a:r>
          </a:p>
          <a:p>
            <a:pPr marL="285750" indent="-285750">
              <a:buClr>
                <a:srgbClr val="2BBC2B"/>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a:p>
            <a:pPr marL="285750" indent="-285750">
              <a:buClr>
                <a:srgbClr val="2BBC2B"/>
              </a:buClr>
              <a:buFont typeface="Wingdings" panose="05000000000000000000" pitchFamily="2" charset="2"/>
              <a:buChar char="q"/>
            </a:pPr>
            <a:r>
              <a:rPr lang="en-US" sz="1400" dirty="0">
                <a:latin typeface="Arial" panose="020B0604020202020204" pitchFamily="34" charset="0"/>
                <a:cs typeface="Arial" panose="020B0604020202020204" pitchFamily="34" charset="0"/>
              </a:rPr>
              <a:t>Required documentation for initial reviews will include preadmission screening tool, documentation of reasonable expectation  that at the time of admission, the patient’s condition is such that the patient can reasonably be expected to actively participate in, and benefit from, intensive therapy.</a:t>
            </a:r>
          </a:p>
          <a:p>
            <a:pPr marL="285750" indent="-285750">
              <a:buClr>
                <a:srgbClr val="2BBC2B"/>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a:p>
            <a:pPr marL="285750" indent="-285750">
              <a:buClr>
                <a:srgbClr val="2BBC2B"/>
              </a:buClr>
              <a:buFont typeface="Wingdings" panose="05000000000000000000" pitchFamily="2" charset="2"/>
              <a:buChar char="q"/>
            </a:pPr>
            <a:r>
              <a:rPr lang="en-US" sz="1400" dirty="0">
                <a:latin typeface="Arial" panose="020B0604020202020204" pitchFamily="34" charset="0"/>
                <a:cs typeface="Arial" panose="020B0604020202020204" pitchFamily="34" charset="0"/>
              </a:rPr>
              <a:t> Required documentation for continued stay reviews will include an industry standard pediatric inpatient rehabilitation patient assessment instrument, such as WEEFIM. </a:t>
            </a:r>
          </a:p>
          <a:p>
            <a:pPr marL="285750" indent="-285750">
              <a:buClr>
                <a:srgbClr val="2BBC2B"/>
              </a:buClr>
              <a:buFont typeface="Wingdings" panose="05000000000000000000" pitchFamily="2" charset="2"/>
              <a:buChar char="q"/>
            </a:pPr>
            <a:endParaRPr lang="en-US" sz="1400" dirty="0">
              <a:latin typeface="Arial" panose="020B0604020202020204" pitchFamily="34" charset="0"/>
              <a:cs typeface="Arial" panose="020B0604020202020204" pitchFamily="34" charset="0"/>
            </a:endParaRPr>
          </a:p>
          <a:p>
            <a:pPr marL="285750" indent="-285750">
              <a:buClr>
                <a:srgbClr val="2BBC2B"/>
              </a:buClr>
              <a:buFont typeface="Wingdings" panose="05000000000000000000" pitchFamily="2" charset="2"/>
              <a:buChar char="q"/>
            </a:pPr>
            <a:endParaRPr lang="en-US" sz="1400" dirty="0"/>
          </a:p>
        </p:txBody>
      </p:sp>
    </p:spTree>
    <p:extLst>
      <p:ext uri="{BB962C8B-B14F-4D97-AF65-F5344CB8AC3E}">
        <p14:creationId xmlns:p14="http://schemas.microsoft.com/office/powerpoint/2010/main" val="4071000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Authorization Types</a:t>
            </a:r>
          </a:p>
        </p:txBody>
      </p:sp>
      <p:pic>
        <p:nvPicPr>
          <p:cNvPr id="25" name="Picture 24" descr="Stack of files">
            <a:extLst>
              <a:ext uri="{FF2B5EF4-FFF2-40B4-BE49-F238E27FC236}">
                <a16:creationId xmlns:a16="http://schemas.microsoft.com/office/drawing/2014/main" id="{D567382A-C8E4-F79E-C056-E8E131AAD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34" y="2241673"/>
            <a:ext cx="4288249" cy="2862322"/>
          </a:xfrm>
          <a:prstGeom prst="rect">
            <a:avLst/>
          </a:prstGeom>
        </p:spPr>
      </p:pic>
      <p:sp>
        <p:nvSpPr>
          <p:cNvPr id="26" name="TextBox 25">
            <a:extLst>
              <a:ext uri="{FF2B5EF4-FFF2-40B4-BE49-F238E27FC236}">
                <a16:creationId xmlns:a16="http://schemas.microsoft.com/office/drawing/2014/main" id="{092DFD53-AD71-EEB5-3862-E94905E12915}"/>
              </a:ext>
            </a:extLst>
          </p:cNvPr>
          <p:cNvSpPr txBox="1"/>
          <p:nvPr/>
        </p:nvSpPr>
        <p:spPr>
          <a:xfrm>
            <a:off x="6506841" y="1020674"/>
            <a:ext cx="4422710" cy="5416868"/>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r>
              <a:rPr lang="en-US" sz="2400" b="1" dirty="0">
                <a:latin typeface="+mn-lt"/>
              </a:rPr>
              <a:t>Prior Authorization</a:t>
            </a:r>
          </a:p>
          <a:p>
            <a:pPr lvl="1" algn="l">
              <a:buClr>
                <a:srgbClr val="2BBC2B"/>
              </a:buClr>
            </a:pPr>
            <a:r>
              <a:rPr lang="en-US" sz="1800" dirty="0"/>
              <a:t>Should always be submitted on or before the service begins.</a:t>
            </a:r>
          </a:p>
          <a:p>
            <a:pPr lvl="1" algn="l">
              <a:buClr>
                <a:srgbClr val="2BBC2B"/>
              </a:buClr>
            </a:pPr>
            <a:r>
              <a:rPr lang="en-US" sz="1800" dirty="0"/>
              <a:t>**highly recommend submitting at least 3-5 days before expected transfer</a:t>
            </a:r>
          </a:p>
          <a:p>
            <a:pPr lvl="1">
              <a:buClr>
                <a:srgbClr val="2BBC2B"/>
              </a:buClr>
            </a:pPr>
            <a:endParaRPr lang="en-US" sz="1800" dirty="0"/>
          </a:p>
          <a:p>
            <a:pPr marL="285750" indent="-285750">
              <a:buClr>
                <a:srgbClr val="2BBC2B"/>
              </a:buClr>
              <a:buFont typeface="Wingdings" panose="05000000000000000000" pitchFamily="2" charset="2"/>
              <a:buChar char="q"/>
            </a:pPr>
            <a:r>
              <a:rPr lang="en-US" sz="2000" b="1" dirty="0">
                <a:latin typeface="+mn-lt"/>
              </a:rPr>
              <a:t>Retrospective Authorization “Retro”</a:t>
            </a:r>
          </a:p>
          <a:p>
            <a:pPr lvl="1">
              <a:buClr>
                <a:srgbClr val="2BBC2B"/>
              </a:buClr>
            </a:pPr>
            <a:r>
              <a:rPr lang="en-US" sz="1600" dirty="0"/>
              <a:t>Needed when services were performed before the member was eligible for Medicaid and the member has since been granted </a:t>
            </a:r>
            <a:r>
              <a:rPr lang="en-US" sz="1600" u="sng" dirty="0"/>
              <a:t>retrospective eligibility </a:t>
            </a:r>
            <a:r>
              <a:rPr lang="en-US" sz="1600" dirty="0"/>
              <a:t>covering the date of service.</a:t>
            </a:r>
          </a:p>
          <a:p>
            <a:pPr marL="285750" lvl="1" indent="-285750">
              <a:buClr>
                <a:srgbClr val="2BBC2B"/>
              </a:buClr>
              <a:buFont typeface="Arial" panose="020B0604020202020204" pitchFamily="34" charset="0"/>
              <a:buChar char="•"/>
            </a:pPr>
            <a:r>
              <a:rPr lang="en-US" sz="1600" dirty="0"/>
              <a:t>A Retro case is NOT one that is submitted late for any reason other than eligibility.</a:t>
            </a:r>
          </a:p>
          <a:p>
            <a:pPr marL="285750" indent="-285750">
              <a:buClr>
                <a:srgbClr val="2BBC2B"/>
              </a:buClr>
              <a:buFont typeface="Arial" panose="020B0604020202020204" pitchFamily="34" charset="0"/>
              <a:buChar char="•"/>
            </a:pPr>
            <a:r>
              <a:rPr lang="en-US" sz="1600" dirty="0"/>
              <a:t>Untimely requests will be administratively denied.</a:t>
            </a:r>
          </a:p>
          <a:p>
            <a:pPr marL="285750" indent="-285750">
              <a:buClr>
                <a:srgbClr val="2BBC2B"/>
              </a:buClr>
              <a:buFont typeface="Arial" panose="020B0604020202020204" pitchFamily="34" charset="0"/>
              <a:buChar char="•"/>
            </a:pPr>
            <a:r>
              <a:rPr lang="en-US" sz="1600" dirty="0"/>
              <a:t>Providers must identify a request as RETRO on the fax request form or by request type in Atrezzo.</a:t>
            </a:r>
          </a:p>
          <a:p>
            <a:pPr lvl="1">
              <a:buClr>
                <a:srgbClr val="2BBC2B"/>
              </a:buClr>
            </a:pPr>
            <a:endParaRPr lang="en-US" sz="1600" dirty="0"/>
          </a:p>
        </p:txBody>
      </p:sp>
    </p:spTree>
    <p:extLst>
      <p:ext uri="{BB962C8B-B14F-4D97-AF65-F5344CB8AC3E}">
        <p14:creationId xmlns:p14="http://schemas.microsoft.com/office/powerpoint/2010/main" val="2512209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46B553-E26B-267B-A282-6B90EB95A016}"/>
              </a:ext>
            </a:extLst>
          </p:cNvPr>
          <p:cNvSpPr>
            <a:spLocks noGrp="1"/>
          </p:cNvSpPr>
          <p:nvPr>
            <p:ph type="title"/>
          </p:nvPr>
        </p:nvSpPr>
        <p:spPr/>
        <p:txBody>
          <a:bodyPr anchor="ctr">
            <a:normAutofit/>
          </a:bodyPr>
          <a:lstStyle/>
          <a:p>
            <a:r>
              <a:rPr lang="en-US" sz="3700" dirty="0"/>
              <a:t>Processing Timelines</a:t>
            </a:r>
          </a:p>
        </p:txBody>
      </p:sp>
      <p:sp>
        <p:nvSpPr>
          <p:cNvPr id="16" name="Rectangle 15">
            <a:extLst>
              <a:ext uri="{FF2B5EF4-FFF2-40B4-BE49-F238E27FC236}">
                <a16:creationId xmlns:a16="http://schemas.microsoft.com/office/drawing/2014/main" id="{7871400B-65EA-C4CC-47FB-E2661133BE70}"/>
              </a:ext>
            </a:extLst>
          </p:cNvPr>
          <p:cNvSpPr/>
          <p:nvPr/>
        </p:nvSpPr>
        <p:spPr>
          <a:xfrm>
            <a:off x="1233996" y="1780726"/>
            <a:ext cx="9809825" cy="46735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736B1466-1DCC-B680-9ABB-58400A38BCB1}"/>
              </a:ext>
            </a:extLst>
          </p:cNvPr>
          <p:cNvSpPr/>
          <p:nvPr/>
        </p:nvSpPr>
        <p:spPr>
          <a:xfrm>
            <a:off x="3531002" y="1110282"/>
            <a:ext cx="5215812" cy="186612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Acentra Health completes requests for services expeditiously and within contractual timeframes. The review completion timeframe is measured from the date Acentra Health receives a request. </a:t>
            </a:r>
          </a:p>
        </p:txBody>
      </p:sp>
      <p:sp>
        <p:nvSpPr>
          <p:cNvPr id="22" name="TextBox 21">
            <a:extLst>
              <a:ext uri="{FF2B5EF4-FFF2-40B4-BE49-F238E27FC236}">
                <a16:creationId xmlns:a16="http://schemas.microsoft.com/office/drawing/2014/main" id="{C785CCE7-3773-03AD-63F6-97A717D190B9}"/>
              </a:ext>
            </a:extLst>
          </p:cNvPr>
          <p:cNvSpPr txBox="1"/>
          <p:nvPr/>
        </p:nvSpPr>
        <p:spPr>
          <a:xfrm>
            <a:off x="3253666" y="3429000"/>
            <a:ext cx="6098958" cy="923330"/>
          </a:xfrm>
          <a:prstGeom prst="rect">
            <a:avLst/>
          </a:prstGeom>
          <a:noFill/>
        </p:spPr>
        <p:txBody>
          <a:bodyPr wrap="square">
            <a:spAutoFit/>
          </a:bodyPr>
          <a:lstStyle/>
          <a:p>
            <a:pPr lvl="1">
              <a:buFont typeface="Wingdings" pitchFamily="2" charset="2"/>
              <a:buChar char="Ø"/>
            </a:pPr>
            <a:r>
              <a:rPr lang="en-US" dirty="0"/>
              <a:t>New Request/Admission review – 5 business days</a:t>
            </a:r>
          </a:p>
          <a:p>
            <a:pPr lvl="1"/>
            <a:endParaRPr lang="en-US" dirty="0"/>
          </a:p>
          <a:p>
            <a:pPr lvl="1">
              <a:buFont typeface="Wingdings" pitchFamily="2" charset="2"/>
              <a:buChar char="Ø"/>
            </a:pPr>
            <a:r>
              <a:rPr lang="en-US" dirty="0"/>
              <a:t>Retrospective Reviews – 5 business days</a:t>
            </a:r>
          </a:p>
        </p:txBody>
      </p:sp>
      <p:pic>
        <p:nvPicPr>
          <p:cNvPr id="23" name="Picture 2">
            <a:extLst>
              <a:ext uri="{FF2B5EF4-FFF2-40B4-BE49-F238E27FC236}">
                <a16:creationId xmlns:a16="http://schemas.microsoft.com/office/drawing/2014/main" id="{F8EB4D91-8BA3-DC77-8486-9D9F56648C9C}"/>
              </a:ext>
            </a:extLst>
          </p:cNvPr>
          <p:cNvPicPr>
            <a:picLocks noChangeAspect="1" noChangeArrowheads="1"/>
          </p:cNvPicPr>
          <p:nvPr/>
        </p:nvPicPr>
        <p:blipFill>
          <a:blip r:embed="rId2" cstate="print"/>
          <a:srcRect/>
          <a:stretch>
            <a:fillRect/>
          </a:stretch>
        </p:blipFill>
        <p:spPr bwMode="auto">
          <a:xfrm>
            <a:off x="5384885" y="4804926"/>
            <a:ext cx="1196347" cy="1343025"/>
          </a:xfrm>
          <a:prstGeom prst="rect">
            <a:avLst/>
          </a:prstGeom>
          <a:noFill/>
          <a:ln w="9525">
            <a:noFill/>
            <a:miter lim="800000"/>
            <a:headEnd/>
            <a:tailEnd/>
          </a:ln>
        </p:spPr>
      </p:pic>
    </p:spTree>
    <p:extLst>
      <p:ext uri="{BB962C8B-B14F-4D97-AF65-F5344CB8AC3E}">
        <p14:creationId xmlns:p14="http://schemas.microsoft.com/office/powerpoint/2010/main" val="3712931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22CEFE-8117-7B8E-B72B-CED5A74BF6D2}"/>
              </a:ext>
            </a:extLst>
          </p:cNvPr>
          <p:cNvSpPr>
            <a:spLocks noGrp="1"/>
          </p:cNvSpPr>
          <p:nvPr>
            <p:ph type="body" sz="quarter" idx="14"/>
          </p:nvPr>
        </p:nvSpPr>
        <p:spPr>
          <a:xfrm>
            <a:off x="1948589" y="3182430"/>
            <a:ext cx="2062389" cy="1988233"/>
          </a:xfrm>
        </p:spPr>
        <p:txBody>
          <a:bodyPr/>
          <a:lstStyle/>
          <a:p>
            <a:r>
              <a:rPr lang="en-US" dirty="0"/>
              <a:t>Member eligibility verified</a:t>
            </a:r>
          </a:p>
          <a:p>
            <a:r>
              <a:rPr lang="en-US" dirty="0"/>
              <a:t>Provider eligibility verified</a:t>
            </a:r>
          </a:p>
          <a:p>
            <a:r>
              <a:rPr lang="en-US" dirty="0"/>
              <a:t>Medicaid Guidelines applied</a:t>
            </a:r>
          </a:p>
          <a:p>
            <a:pPr marL="0" indent="0">
              <a:buNone/>
            </a:pPr>
            <a:endParaRPr lang="en-US" dirty="0"/>
          </a:p>
        </p:txBody>
      </p:sp>
      <p:sp>
        <p:nvSpPr>
          <p:cNvPr id="5" name="Text Placeholder 4">
            <a:extLst>
              <a:ext uri="{FF2B5EF4-FFF2-40B4-BE49-F238E27FC236}">
                <a16:creationId xmlns:a16="http://schemas.microsoft.com/office/drawing/2014/main" id="{2290BED9-A74B-0265-9102-1CAFDF89F193}"/>
              </a:ext>
            </a:extLst>
          </p:cNvPr>
          <p:cNvSpPr>
            <a:spLocks noGrp="1"/>
          </p:cNvSpPr>
          <p:nvPr>
            <p:ph type="body" sz="quarter" idx="16"/>
          </p:nvPr>
        </p:nvSpPr>
        <p:spPr/>
        <p:txBody>
          <a:bodyPr/>
          <a:lstStyle/>
          <a:p>
            <a:r>
              <a:rPr lang="en-US" dirty="0"/>
              <a:t>Administrative Requirements</a:t>
            </a:r>
          </a:p>
        </p:txBody>
      </p:sp>
      <p:sp>
        <p:nvSpPr>
          <p:cNvPr id="7" name="Text Placeholder 6">
            <a:extLst>
              <a:ext uri="{FF2B5EF4-FFF2-40B4-BE49-F238E27FC236}">
                <a16:creationId xmlns:a16="http://schemas.microsoft.com/office/drawing/2014/main" id="{AFF52AA6-240C-BA04-DB76-8674373E5ED6}"/>
              </a:ext>
            </a:extLst>
          </p:cNvPr>
          <p:cNvSpPr>
            <a:spLocks noGrp="1"/>
          </p:cNvSpPr>
          <p:nvPr>
            <p:ph type="body" sz="quarter" idx="19"/>
          </p:nvPr>
        </p:nvSpPr>
        <p:spPr>
          <a:xfrm>
            <a:off x="5058595" y="3035382"/>
            <a:ext cx="2062389" cy="1988233"/>
          </a:xfrm>
        </p:spPr>
        <p:txBody>
          <a:bodyPr/>
          <a:lstStyle/>
          <a:p>
            <a:r>
              <a:rPr lang="en-US" dirty="0"/>
              <a:t>InterQual</a:t>
            </a:r>
            <a:r>
              <a:rPr lang="en-US" sz="1200" baseline="30000" dirty="0"/>
              <a:t>®</a:t>
            </a:r>
            <a:r>
              <a:rPr lang="en-US" dirty="0"/>
              <a:t> or State defined criteria applied</a:t>
            </a:r>
          </a:p>
          <a:p>
            <a:r>
              <a:rPr lang="en-US" dirty="0"/>
              <a:t>May pend for additional clinical information </a:t>
            </a:r>
          </a:p>
          <a:p>
            <a:r>
              <a:rPr lang="en-US" dirty="0"/>
              <a:t>Approve if criteria met</a:t>
            </a:r>
          </a:p>
          <a:p>
            <a:r>
              <a:rPr lang="en-US" dirty="0"/>
              <a:t>Refer to physician reviewer if documentation does not support medical necessity</a:t>
            </a:r>
          </a:p>
        </p:txBody>
      </p:sp>
      <p:sp>
        <p:nvSpPr>
          <p:cNvPr id="8" name="Text Placeholder 7">
            <a:extLst>
              <a:ext uri="{FF2B5EF4-FFF2-40B4-BE49-F238E27FC236}">
                <a16:creationId xmlns:a16="http://schemas.microsoft.com/office/drawing/2014/main" id="{C2EDD084-9813-22EE-19CF-8030BCE4948B}"/>
              </a:ext>
            </a:extLst>
          </p:cNvPr>
          <p:cNvSpPr>
            <a:spLocks noGrp="1"/>
          </p:cNvSpPr>
          <p:nvPr>
            <p:ph type="body" sz="quarter" idx="20"/>
          </p:nvPr>
        </p:nvSpPr>
        <p:spPr/>
        <p:txBody>
          <a:bodyPr/>
          <a:lstStyle/>
          <a:p>
            <a:r>
              <a:rPr lang="en-US" dirty="0"/>
              <a:t>Nurse Review</a:t>
            </a:r>
          </a:p>
        </p:txBody>
      </p:sp>
      <p:sp>
        <p:nvSpPr>
          <p:cNvPr id="10" name="Text Placeholder 9">
            <a:extLst>
              <a:ext uri="{FF2B5EF4-FFF2-40B4-BE49-F238E27FC236}">
                <a16:creationId xmlns:a16="http://schemas.microsoft.com/office/drawing/2014/main" id="{20192A38-FF4A-7523-9CED-29496BAA1E98}"/>
              </a:ext>
            </a:extLst>
          </p:cNvPr>
          <p:cNvSpPr>
            <a:spLocks noGrp="1"/>
          </p:cNvSpPr>
          <p:nvPr>
            <p:ph type="body" sz="quarter" idx="22"/>
          </p:nvPr>
        </p:nvSpPr>
        <p:spPr>
          <a:xfrm>
            <a:off x="8168600" y="3048484"/>
            <a:ext cx="2062389" cy="1988233"/>
          </a:xfrm>
        </p:spPr>
        <p:txBody>
          <a:bodyPr/>
          <a:lstStyle/>
          <a:p>
            <a:r>
              <a:rPr lang="en-US" dirty="0"/>
              <a:t>The medical director, or another qualified physician reviewer will review the case against InterQual</a:t>
            </a:r>
            <a:r>
              <a:rPr lang="en-US" sz="1200" baseline="30000" dirty="0"/>
              <a:t>®</a:t>
            </a:r>
            <a:r>
              <a:rPr lang="en-US" dirty="0"/>
              <a:t> or State defined criteria and national standards to provide a decision.</a:t>
            </a:r>
          </a:p>
          <a:p>
            <a:r>
              <a:rPr lang="en-US" dirty="0"/>
              <a:t>The physician or qualified practitioner may approve or deny the review.</a:t>
            </a:r>
          </a:p>
          <a:p>
            <a:pPr marL="0" indent="0">
              <a:buNone/>
            </a:pPr>
            <a:endParaRPr lang="en-US" dirty="0"/>
          </a:p>
        </p:txBody>
      </p:sp>
      <p:sp>
        <p:nvSpPr>
          <p:cNvPr id="11" name="Text Placeholder 10">
            <a:extLst>
              <a:ext uri="{FF2B5EF4-FFF2-40B4-BE49-F238E27FC236}">
                <a16:creationId xmlns:a16="http://schemas.microsoft.com/office/drawing/2014/main" id="{7BBB87A2-6241-286C-065F-CDB4377B3644}"/>
              </a:ext>
            </a:extLst>
          </p:cNvPr>
          <p:cNvSpPr>
            <a:spLocks noGrp="1"/>
          </p:cNvSpPr>
          <p:nvPr>
            <p:ph type="body" sz="quarter" idx="23"/>
          </p:nvPr>
        </p:nvSpPr>
        <p:spPr/>
        <p:txBody>
          <a:bodyPr/>
          <a:lstStyle/>
          <a:p>
            <a:r>
              <a:rPr lang="en-US" dirty="0"/>
              <a:t>Physician Review</a:t>
            </a:r>
          </a:p>
        </p:txBody>
      </p:sp>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Review Process</a:t>
            </a:r>
          </a:p>
        </p:txBody>
      </p:sp>
      <p:pic>
        <p:nvPicPr>
          <p:cNvPr id="21" name="Graphic 20">
            <a:extLst>
              <a:ext uri="{FF2B5EF4-FFF2-40B4-BE49-F238E27FC236}">
                <a16:creationId xmlns:a16="http://schemas.microsoft.com/office/drawing/2014/main" id="{E610BF0A-C61E-6E2F-87F5-9EE755AC73F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49304" y="1563597"/>
            <a:ext cx="685800" cy="685800"/>
          </a:xfrm>
          <a:prstGeom prst="rect">
            <a:avLst/>
          </a:prstGeom>
        </p:spPr>
      </p:pic>
      <p:pic>
        <p:nvPicPr>
          <p:cNvPr id="22" name="Graphic 21">
            <a:extLst>
              <a:ext uri="{FF2B5EF4-FFF2-40B4-BE49-F238E27FC236}">
                <a16:creationId xmlns:a16="http://schemas.microsoft.com/office/drawing/2014/main" id="{AA773C0A-A044-0A1D-84C0-8A0F29B3B3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29273" y="1563597"/>
            <a:ext cx="685800" cy="685800"/>
          </a:xfrm>
          <a:prstGeom prst="rect">
            <a:avLst/>
          </a:prstGeom>
        </p:spPr>
      </p:pic>
      <p:pic>
        <p:nvPicPr>
          <p:cNvPr id="23" name="Graphic 22">
            <a:extLst>
              <a:ext uri="{FF2B5EF4-FFF2-40B4-BE49-F238E27FC236}">
                <a16:creationId xmlns:a16="http://schemas.microsoft.com/office/drawing/2014/main" id="{28378026-6781-0371-ADAD-A70A217B7F1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56895" y="1484182"/>
            <a:ext cx="685800" cy="685800"/>
          </a:xfrm>
          <a:prstGeom prst="rect">
            <a:avLst/>
          </a:prstGeom>
        </p:spPr>
      </p:pic>
    </p:spTree>
    <p:extLst>
      <p:ext uri="{BB962C8B-B14F-4D97-AF65-F5344CB8AC3E}">
        <p14:creationId xmlns:p14="http://schemas.microsoft.com/office/powerpoint/2010/main" val="4032688417"/>
      </p:ext>
    </p:extLst>
  </p:cSld>
  <p:clrMapOvr>
    <a:masterClrMapping/>
  </p:clrMapOvr>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150B110CB2DE48A8B978B83E064470" ma:contentTypeVersion="4" ma:contentTypeDescription="Create a new document." ma:contentTypeScope="" ma:versionID="be2e54f5a539c1bf65096536a5bebe78">
  <xsd:schema xmlns:xsd="http://www.w3.org/2001/XMLSchema" xmlns:xs="http://www.w3.org/2001/XMLSchema" xmlns:p="http://schemas.microsoft.com/office/2006/metadata/properties" xmlns:ns2="ef86a5ef-2828-4a7c-932f-1c1996fe7922" targetNamespace="http://schemas.microsoft.com/office/2006/metadata/properties" ma:root="true" ma:fieldsID="4f8865e2dd386c20ce7135cd6d3a8f2b" ns2:_="">
    <xsd:import namespace="ef86a5ef-2828-4a7c-932f-1c1996fe7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86a5ef-2828-4a7c-932f-1c1996fe7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A8B8C9-078F-4B9F-92F8-BEF9EDC91EC9}">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dcmitype/"/>
    <ds:schemaRef ds:uri="ef86a5ef-2828-4a7c-932f-1c1996fe7922"/>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8375C78-998C-4CBA-B1CD-EF3F278712BE}">
  <ds:schemaRefs>
    <ds:schemaRef ds:uri="http://schemas.microsoft.com/sharepoint/v3/contenttype/forms"/>
  </ds:schemaRefs>
</ds:datastoreItem>
</file>

<file path=customXml/itemProps3.xml><?xml version="1.0" encoding="utf-8"?>
<ds:datastoreItem xmlns:ds="http://schemas.openxmlformats.org/officeDocument/2006/customXml" ds:itemID="{E4BF4C9C-AB39-4D21-B14B-B0071D91C33F}">
  <ds:schemaRefs>
    <ds:schemaRef ds:uri="ef86a5ef-2828-4a7c-932f-1c1996fe7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AcentraTheme1</Template>
  <TotalTime>1275</TotalTime>
  <Words>1144</Words>
  <Application>Microsoft Office PowerPoint</Application>
  <PresentationFormat>Widescreen</PresentationFormat>
  <Paragraphs>131</Paragraphs>
  <Slides>16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Avenir Next LT Pro</vt:lpstr>
      <vt:lpstr>Calibri</vt:lpstr>
      <vt:lpstr>Courier New</vt:lpstr>
      <vt:lpstr>Helvetica Neue Medium</vt:lpstr>
      <vt:lpstr>Lato</vt:lpstr>
      <vt:lpstr>System Font Regular</vt:lpstr>
      <vt:lpstr>Wingdings</vt:lpstr>
      <vt:lpstr>Wingdings 3</vt:lpstr>
      <vt:lpstr>Acentra Health</vt:lpstr>
      <vt:lpstr>PowerPoint Presentation</vt:lpstr>
      <vt:lpstr>Inpatient Pediatric Rehabilitation</vt:lpstr>
      <vt:lpstr>Criteria</vt:lpstr>
      <vt:lpstr>Criteria continued</vt:lpstr>
      <vt:lpstr>Prior Authorization Requests</vt:lpstr>
      <vt:lpstr>Inpatient Notes</vt:lpstr>
      <vt:lpstr>Authorization Types</vt:lpstr>
      <vt:lpstr>Processing Timelines</vt:lpstr>
      <vt:lpstr>Review Process</vt:lpstr>
      <vt:lpstr>Pended Reviews</vt:lpstr>
      <vt:lpstr>Responding to Pended Reviews</vt:lpstr>
      <vt:lpstr>Denials and Reconsiderations</vt:lpstr>
      <vt:lpstr>Reconsiderations</vt:lpstr>
      <vt:lpstr>Appeals</vt:lpstr>
      <vt:lpstr>Resources and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Wendy Fields</cp:lastModifiedBy>
  <cp:revision>30</cp:revision>
  <dcterms:created xsi:type="dcterms:W3CDTF">2023-06-01T17:40:03Z</dcterms:created>
  <dcterms:modified xsi:type="dcterms:W3CDTF">2023-12-26T21:38:27Z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0x010100C5150B110CB2DE48A8B978B83E064470</vt:lpwstr>
  </property>
</Properties>
</file>